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sldIdLst>
    <p:sldId id="256" r:id="rId2"/>
    <p:sldId id="257" r:id="rId3"/>
    <p:sldId id="258" r:id="rId4"/>
    <p:sldId id="259" r:id="rId5"/>
    <p:sldId id="260" r:id="rId6"/>
    <p:sldId id="261" r:id="rId7"/>
    <p:sldId id="262" r:id="rId8"/>
    <p:sldId id="272" r:id="rId9"/>
    <p:sldId id="273" r:id="rId10"/>
    <p:sldId id="276" r:id="rId11"/>
    <p:sldId id="263" r:id="rId12"/>
    <p:sldId id="281" r:id="rId13"/>
    <p:sldId id="283" r:id="rId14"/>
    <p:sldId id="282" r:id="rId15"/>
    <p:sldId id="271" r:id="rId16"/>
    <p:sldId id="284" r:id="rId17"/>
    <p:sldId id="274" r:id="rId18"/>
    <p:sldId id="275" r:id="rId19"/>
    <p:sldId id="264" r:id="rId20"/>
    <p:sldId id="265" r:id="rId21"/>
    <p:sldId id="266" r:id="rId22"/>
    <p:sldId id="267" r:id="rId23"/>
    <p:sldId id="268" r:id="rId24"/>
    <p:sldId id="269" r:id="rId25"/>
    <p:sldId id="278" r:id="rId26"/>
    <p:sldId id="280" r:id="rId27"/>
    <p:sldId id="285" r:id="rId28"/>
    <p:sldId id="279"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ol.le.ac.uk\root\staff\home\b\br86\Desktop%20Files\Reasons%20paper%20data\reasons%20over%20time_1%20Nov2013%20with%20consta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0"/>
          <c:order val="0"/>
          <c:tx>
            <c:strRef>
              <c:f>'Reasons non-use'!$B$20</c:f>
              <c:strCache>
                <c:ptCount val="1"/>
                <c:pt idx="0">
                  <c:v>High Cost</c:v>
                </c:pt>
              </c:strCache>
            </c:strRef>
          </c:tx>
          <c:spPr>
            <a:ln>
              <a:prstDash val="sysDash"/>
            </a:ln>
          </c:spPr>
          <c:marker>
            <c:symbol val="none"/>
          </c:marker>
          <c:dLbls>
            <c:dLbl>
              <c:idx val="0"/>
              <c:layout>
                <c:manualLayout>
                  <c:x val="-0.0905180273518442"/>
                  <c:y val="0.0"/>
                </c:manualLayout>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'Reasons non-use'!$C$19:$G$19</c:f>
              <c:strCache>
                <c:ptCount val="5"/>
                <c:pt idx="0">
                  <c:v>2005</c:v>
                </c:pt>
                <c:pt idx="1">
                  <c:v>2007</c:v>
                </c:pt>
                <c:pt idx="2">
                  <c:v>2009</c:v>
                </c:pt>
                <c:pt idx="3">
                  <c:v>2011</c:v>
                </c:pt>
                <c:pt idx="4">
                  <c:v>2013</c:v>
                </c:pt>
              </c:strCache>
            </c:strRef>
          </c:cat>
          <c:val>
            <c:numRef>
              <c:f>'Reasons non-use'!$C$20:$G$20</c:f>
              <c:numCache>
                <c:formatCode>0%</c:formatCode>
                <c:ptCount val="5"/>
                <c:pt idx="0">
                  <c:v>0.519</c:v>
                </c:pt>
                <c:pt idx="1">
                  <c:v>0.506</c:v>
                </c:pt>
                <c:pt idx="2">
                  <c:v>0.51</c:v>
                </c:pt>
                <c:pt idx="3">
                  <c:v>0.48</c:v>
                </c:pt>
                <c:pt idx="4">
                  <c:v>0.52</c:v>
                </c:pt>
              </c:numCache>
            </c:numRef>
          </c:val>
          <c:smooth val="0"/>
        </c:ser>
        <c:ser>
          <c:idx val="1"/>
          <c:order val="1"/>
          <c:tx>
            <c:strRef>
              <c:f>'Reasons non-use'!$B$21</c:f>
              <c:strCache>
                <c:ptCount val="1"/>
                <c:pt idx="0">
                  <c:v>No Access</c:v>
                </c:pt>
              </c:strCache>
            </c:strRef>
          </c:tx>
          <c:marker>
            <c:symbol val="none"/>
          </c:marker>
          <c:dLbls>
            <c:dLbl>
              <c:idx val="0"/>
              <c:layout>
                <c:manualLayout>
                  <c:x val="-0.092209855347029"/>
                  <c:y val="0.00830263985596842"/>
                </c:manualLayout>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'Reasons non-use'!$C$19:$G$19</c:f>
              <c:strCache>
                <c:ptCount val="5"/>
                <c:pt idx="0">
                  <c:v>2005</c:v>
                </c:pt>
                <c:pt idx="1">
                  <c:v>2007</c:v>
                </c:pt>
                <c:pt idx="2">
                  <c:v>2009</c:v>
                </c:pt>
                <c:pt idx="3">
                  <c:v>2011</c:v>
                </c:pt>
                <c:pt idx="4">
                  <c:v>2013</c:v>
                </c:pt>
              </c:strCache>
            </c:strRef>
          </c:cat>
          <c:val>
            <c:numRef>
              <c:f>'Reasons non-use'!$C$21:$G$21</c:f>
              <c:numCache>
                <c:formatCode>0%</c:formatCode>
                <c:ptCount val="5"/>
                <c:pt idx="0">
                  <c:v>0.684</c:v>
                </c:pt>
                <c:pt idx="1">
                  <c:v>0.74</c:v>
                </c:pt>
                <c:pt idx="2">
                  <c:v>0.7</c:v>
                </c:pt>
                <c:pt idx="3">
                  <c:v>0.67</c:v>
                </c:pt>
                <c:pt idx="4">
                  <c:v>0.68</c:v>
                </c:pt>
              </c:numCache>
            </c:numRef>
          </c:val>
          <c:smooth val="0"/>
        </c:ser>
        <c:ser>
          <c:idx val="2"/>
          <c:order val="2"/>
          <c:tx>
            <c:strRef>
              <c:f>'Reasons non-use'!$B$22</c:f>
              <c:strCache>
                <c:ptCount val="1"/>
                <c:pt idx="0">
                  <c:v>No Skills</c:v>
                </c:pt>
              </c:strCache>
            </c:strRef>
          </c:tx>
          <c:spPr>
            <a:ln>
              <a:prstDash val="dash"/>
            </a:ln>
          </c:spPr>
          <c:marker>
            <c:symbol val="none"/>
          </c:marker>
          <c:dLbls>
            <c:dLbl>
              <c:idx val="0"/>
              <c:layout>
                <c:manualLayout>
                  <c:x val="-0.0924812030075183"/>
                  <c:y val="-0.0138892142614405"/>
                </c:manualLayout>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'Reasons non-use'!$C$19:$G$19</c:f>
              <c:strCache>
                <c:ptCount val="5"/>
                <c:pt idx="0">
                  <c:v>2005</c:v>
                </c:pt>
                <c:pt idx="1">
                  <c:v>2007</c:v>
                </c:pt>
                <c:pt idx="2">
                  <c:v>2009</c:v>
                </c:pt>
                <c:pt idx="3">
                  <c:v>2011</c:v>
                </c:pt>
                <c:pt idx="4">
                  <c:v>2013</c:v>
                </c:pt>
              </c:strCache>
            </c:strRef>
          </c:cat>
          <c:val>
            <c:numRef>
              <c:f>'Reasons non-use'!$C$22:$G$22</c:f>
              <c:numCache>
                <c:formatCode>0%</c:formatCode>
                <c:ptCount val="5"/>
                <c:pt idx="0">
                  <c:v>0.744</c:v>
                </c:pt>
                <c:pt idx="1">
                  <c:v>0.89</c:v>
                </c:pt>
                <c:pt idx="2">
                  <c:v>0.74</c:v>
                </c:pt>
                <c:pt idx="3">
                  <c:v>0.71</c:v>
                </c:pt>
                <c:pt idx="4">
                  <c:v>0.76</c:v>
                </c:pt>
              </c:numCache>
            </c:numRef>
          </c:val>
          <c:smooth val="0"/>
        </c:ser>
        <c:ser>
          <c:idx val="3"/>
          <c:order val="3"/>
          <c:tx>
            <c:strRef>
              <c:f>'Reasons non-use'!$B$23</c:f>
              <c:strCache>
                <c:ptCount val="1"/>
                <c:pt idx="0">
                  <c:v>No Interest</c:v>
                </c:pt>
              </c:strCache>
            </c:strRef>
          </c:tx>
          <c:marker>
            <c:symbol val="none"/>
          </c:marker>
          <c:dLbls>
            <c:dLbl>
              <c:idx val="0"/>
              <c:layout>
                <c:manualLayout>
                  <c:x val="-0.0949874686716792"/>
                  <c:y val="0.0222988655343702"/>
                </c:manualLayout>
              </c:layout>
              <c:showLegendKey val="0"/>
              <c:showVal val="1"/>
              <c:showCatName val="0"/>
              <c:showSerName val="0"/>
              <c:showPercent val="0"/>
              <c:showBubbleSize val="0"/>
            </c:dLbl>
            <c:dLbl>
              <c:idx val="4"/>
              <c:layout/>
              <c:tx>
                <c:rich>
                  <a:bodyPr/>
                  <a:lstStyle/>
                  <a:p>
                    <a:r>
                      <a:rPr lang="en-US"/>
                      <a:t>94%**</a:t>
                    </a:r>
                  </a:p>
                </c:rich>
              </c:tx>
              <c:showLegendKey val="0"/>
              <c:showVal val="1"/>
              <c:showCatName val="0"/>
              <c:showSerName val="0"/>
              <c:showPercent val="0"/>
              <c:showBubbleSize val="0"/>
            </c:dLbl>
            <c:showLegendKey val="0"/>
            <c:showVal val="0"/>
            <c:showCatName val="0"/>
            <c:showSerName val="0"/>
            <c:showPercent val="0"/>
            <c:showBubbleSize val="0"/>
          </c:dLbls>
          <c:cat>
            <c:strRef>
              <c:f>'Reasons non-use'!$C$19:$G$19</c:f>
              <c:strCache>
                <c:ptCount val="5"/>
                <c:pt idx="0">
                  <c:v>2005</c:v>
                </c:pt>
                <c:pt idx="1">
                  <c:v>2007</c:v>
                </c:pt>
                <c:pt idx="2">
                  <c:v>2009</c:v>
                </c:pt>
                <c:pt idx="3">
                  <c:v>2011</c:v>
                </c:pt>
                <c:pt idx="4">
                  <c:v>2013</c:v>
                </c:pt>
              </c:strCache>
            </c:strRef>
          </c:cat>
          <c:val>
            <c:numRef>
              <c:f>'Reasons non-use'!$C$23:$G$23</c:f>
              <c:numCache>
                <c:formatCode>0%</c:formatCode>
                <c:ptCount val="5"/>
                <c:pt idx="0">
                  <c:v>0.488</c:v>
                </c:pt>
                <c:pt idx="1">
                  <c:v>0.566</c:v>
                </c:pt>
                <c:pt idx="2">
                  <c:v>0.836</c:v>
                </c:pt>
                <c:pt idx="3">
                  <c:v>0.86</c:v>
                </c:pt>
                <c:pt idx="4">
                  <c:v>0.94</c:v>
                </c:pt>
              </c:numCache>
            </c:numRef>
          </c:val>
          <c:smooth val="0"/>
        </c:ser>
        <c:dLbls>
          <c:showLegendKey val="0"/>
          <c:showVal val="0"/>
          <c:showCatName val="0"/>
          <c:showSerName val="0"/>
          <c:showPercent val="0"/>
          <c:showBubbleSize val="0"/>
        </c:dLbls>
        <c:marker val="1"/>
        <c:smooth val="0"/>
        <c:axId val="2052681816"/>
        <c:axId val="2052684760"/>
      </c:lineChart>
      <c:catAx>
        <c:axId val="2052681816"/>
        <c:scaling>
          <c:orientation val="minMax"/>
        </c:scaling>
        <c:delete val="0"/>
        <c:axPos val="b"/>
        <c:majorTickMark val="out"/>
        <c:minorTickMark val="none"/>
        <c:tickLblPos val="nextTo"/>
        <c:crossAx val="2052684760"/>
        <c:crosses val="autoZero"/>
        <c:auto val="1"/>
        <c:lblAlgn val="ctr"/>
        <c:lblOffset val="100"/>
        <c:noMultiLvlLbl val="0"/>
      </c:catAx>
      <c:valAx>
        <c:axId val="2052684760"/>
        <c:scaling>
          <c:orientation val="minMax"/>
        </c:scaling>
        <c:delete val="0"/>
        <c:axPos val="l"/>
        <c:majorGridlines/>
        <c:title>
          <c:tx>
            <c:rich>
              <a:bodyPr rot="-5400000" vert="horz"/>
              <a:lstStyle/>
              <a:p>
                <a:pPr>
                  <a:defRPr/>
                </a:pPr>
                <a:r>
                  <a:rPr lang="en-US"/>
                  <a:t>% of Non-Users who mentioned reasons for not using the Internet</a:t>
                </a:r>
              </a:p>
            </c:rich>
          </c:tx>
          <c:layout/>
          <c:overlay val="0"/>
        </c:title>
        <c:numFmt formatCode="0%" sourceLinked="1"/>
        <c:majorTickMark val="out"/>
        <c:minorTickMark val="none"/>
        <c:tickLblPos val="nextTo"/>
        <c:crossAx val="2052681816"/>
        <c:crosses val="autoZero"/>
        <c:crossBetween val="between"/>
        <c:majorUnit val="0.2"/>
      </c:valAx>
    </c:plotArea>
    <c:legend>
      <c:legendPos val="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C0543-2572-2F40-82ED-F762198B7EC1}" type="datetimeFigureOut">
              <a:rPr lang="en-US" smtClean="0"/>
              <a:t>6/28/15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C7F55-A9C2-0443-875E-18126612BD60}" type="slidenum">
              <a:rPr lang="en-US" smtClean="0"/>
              <a:t>‹#›</a:t>
            </a:fld>
            <a:endParaRPr lang="en-US"/>
          </a:p>
        </p:txBody>
      </p:sp>
    </p:spTree>
    <p:extLst>
      <p:ext uri="{BB962C8B-B14F-4D97-AF65-F5344CB8AC3E}">
        <p14:creationId xmlns:p14="http://schemas.microsoft.com/office/powerpoint/2010/main" val="6831471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on Van</a:t>
            </a:r>
            <a:r>
              <a:rPr lang="en-US" baseline="0" dirty="0" smtClean="0"/>
              <a:t> </a:t>
            </a:r>
            <a:r>
              <a:rPr lang="en-US" baseline="0" dirty="0" err="1" smtClean="0"/>
              <a:t>Dijk</a:t>
            </a:r>
            <a:r>
              <a:rPr lang="en-US" baseline="0" dirty="0" smtClean="0"/>
              <a:t> and Hacker developed a hierarchical model of various types of access that prevent people from making the move online. </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5</a:t>
            </a:fld>
            <a:endParaRPr lang="en-US"/>
          </a:p>
        </p:txBody>
      </p:sp>
    </p:spTree>
    <p:extLst>
      <p:ext uri="{BB962C8B-B14F-4D97-AF65-F5344CB8AC3E}">
        <p14:creationId xmlns:p14="http://schemas.microsoft.com/office/powerpoint/2010/main" val="191807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OxIS</a:t>
            </a:r>
            <a:r>
              <a:rPr lang="en-US" sz="1200" kern="1200" dirty="0" smtClean="0">
                <a:solidFill>
                  <a:schemeClr val="tx1"/>
                </a:solidFill>
                <a:effectLst/>
                <a:latin typeface="+mn-lt"/>
                <a:ea typeface="+mn-ea"/>
                <a:cs typeface="+mn-cs"/>
              </a:rPr>
              <a:t> 2013 survey </a:t>
            </a:r>
            <a:r>
              <a:rPr lang="en-GB" sz="1200" kern="1200" dirty="0" smtClean="0">
                <a:solidFill>
                  <a:schemeClr val="tx1"/>
                </a:solidFill>
                <a:effectLst/>
                <a:latin typeface="+mn-lt"/>
                <a:ea typeface="+mn-ea"/>
                <a:cs typeface="+mn-cs"/>
              </a:rPr>
              <a:t>found that nearly a third (31%) of those living in deep rural areas say that their internet speed is always too slow for what they want to do, compared with 20% in shallow rural areas and only 6% in urban areas (Dutton &amp; Blank, 2013). </a:t>
            </a:r>
            <a:endParaRPr lang="en-US" dirty="0" smtClean="0"/>
          </a:p>
          <a:p>
            <a:r>
              <a:rPr lang="en-US" dirty="0" smtClean="0"/>
              <a:t>Shallow rural: </a:t>
            </a:r>
            <a:r>
              <a:rPr lang="en-US" sz="1200" b="0" i="0" u="none" strike="noStrike" kern="1200" baseline="0" dirty="0" smtClean="0">
                <a:solidFill>
                  <a:schemeClr val="tx1"/>
                </a:solidFill>
                <a:latin typeface="+mn-lt"/>
                <a:ea typeface="+mn-ea"/>
                <a:cs typeface="+mn-cs"/>
              </a:rPr>
              <a:t>town &amp; fringe–less sparse and village, hamlet &amp; isolated dwelling–less sparse</a:t>
            </a:r>
            <a:endParaRPr lang="en-US" dirty="0" smtClean="0"/>
          </a:p>
          <a:p>
            <a:r>
              <a:rPr lang="en-US" dirty="0" smtClean="0"/>
              <a:t>Deep rural: </a:t>
            </a:r>
            <a:r>
              <a:rPr lang="en-US" sz="1200" b="0" i="0" u="none" strike="noStrike" kern="1200" baseline="0" dirty="0" smtClean="0">
                <a:solidFill>
                  <a:schemeClr val="tx1"/>
                </a:solidFill>
                <a:latin typeface="+mn-lt"/>
                <a:ea typeface="+mn-ea"/>
                <a:cs typeface="+mn-cs"/>
              </a:rPr>
              <a:t>town &amp; fringe–sparse and village, hamlet &amp; isolated dwelling–sparse</a:t>
            </a:r>
            <a:endParaRPr lang="en-US" dirty="0" smtClean="0"/>
          </a:p>
          <a:p>
            <a:pPr marL="171450" indent="-171450">
              <a:buFont typeface="Arial"/>
              <a:buChar char="•"/>
            </a:pPr>
            <a:r>
              <a:rPr lang="en-US" dirty="0" smtClean="0"/>
              <a:t>Slow internet connections in rural areas in Great Britain have been an issue for long</a:t>
            </a:r>
          </a:p>
          <a:p>
            <a:pPr marL="171450" indent="-171450">
              <a:buFont typeface="Arial"/>
              <a:buChar char="•"/>
            </a:pPr>
            <a:r>
              <a:rPr lang="en-US" dirty="0" smtClean="0"/>
              <a:t>Recognized by government</a:t>
            </a:r>
          </a:p>
          <a:p>
            <a:pPr marL="171450" indent="-171450">
              <a:buFont typeface="Arial"/>
              <a:buChar char="•"/>
            </a:pPr>
            <a:r>
              <a:rPr lang="en-US" dirty="0" smtClean="0"/>
              <a:t>BT (British Telecom) won bids for every single area;</a:t>
            </a:r>
            <a:r>
              <a:rPr lang="en-US" baseline="0" dirty="0" smtClean="0"/>
              <a:t> a</a:t>
            </a:r>
            <a:r>
              <a:rPr lang="en-US" dirty="0" smtClean="0"/>
              <a:t>re now pulling out of many areas as it’s not “economically viable”</a:t>
            </a:r>
          </a:p>
          <a:p>
            <a:pPr marL="628650" lvl="1" indent="-171450">
              <a:buFont typeface="Arial"/>
              <a:buChar char="•"/>
            </a:pPr>
            <a:r>
              <a:rPr lang="en-US" dirty="0" smtClean="0"/>
              <a:t>The solutions provided are inadequate:</a:t>
            </a:r>
            <a:r>
              <a:rPr lang="en-US" baseline="0" dirty="0" smtClean="0"/>
              <a:t> </a:t>
            </a:r>
            <a:r>
              <a:rPr lang="en-US" dirty="0" smtClean="0"/>
              <a:t>FTTC instead of FTTH/P</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Can’t do important things, such as online banking, paying wages,</a:t>
            </a:r>
            <a:r>
              <a:rPr lang="en-US" baseline="0" dirty="0" smtClean="0"/>
              <a:t> etc.; People cannot work from home; VPN doesn’t work most of the time; You may lose data; it’s not just the individuals who are inconvenienced, but also their employers and companies; families, mountain rescue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Issues are even more severe in poorer areas, where a reliable connection could provide employment opportunities (businesses wouldn’t have to move into cities) and other opportunities.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Landlines are being used more; mobile internet is not an option as there is no 3G</a:t>
            </a:r>
            <a:r>
              <a:rPr lang="en-US" baseline="0" dirty="0" smtClean="0"/>
              <a:t> or 4G in the village; people sometimes go to other places to get faster internet; some people even bring documents over to other people on a USB stick rather than sending it as an attachment, because it’s faster to drive there than to wait for the internet to work and upload it.</a:t>
            </a:r>
            <a:endParaRPr lang="en-US" dirty="0" smtClean="0"/>
          </a:p>
        </p:txBody>
      </p:sp>
      <p:sp>
        <p:nvSpPr>
          <p:cNvPr id="4" name="Slide Number Placeholder 3"/>
          <p:cNvSpPr>
            <a:spLocks noGrp="1"/>
          </p:cNvSpPr>
          <p:nvPr>
            <p:ph type="sldNum" sz="quarter" idx="10"/>
          </p:nvPr>
        </p:nvSpPr>
        <p:spPr/>
        <p:txBody>
          <a:bodyPr/>
          <a:lstStyle/>
          <a:p>
            <a:fld id="{65CC7F55-A9C2-0443-875E-18126612BD60}" type="slidenum">
              <a:rPr lang="en-US" smtClean="0"/>
              <a:t>16</a:t>
            </a:fld>
            <a:endParaRPr lang="en-US"/>
          </a:p>
        </p:txBody>
      </p:sp>
    </p:spTree>
    <p:extLst>
      <p:ext uri="{BB962C8B-B14F-4D97-AF65-F5344CB8AC3E}">
        <p14:creationId xmlns:p14="http://schemas.microsoft.com/office/powerpoint/2010/main" val="253727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stagnation in internet usage</a:t>
            </a:r>
            <a:r>
              <a:rPr lang="en-US" baseline="0" dirty="0" smtClean="0"/>
              <a:t> indicates that the problem will not, as many say, die out in the next few decades. We see similar patterns in other high penetration countries. </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19</a:t>
            </a:fld>
            <a:endParaRPr lang="en-US"/>
          </a:p>
        </p:txBody>
      </p:sp>
    </p:spTree>
    <p:extLst>
      <p:ext uri="{BB962C8B-B14F-4D97-AF65-F5344CB8AC3E}">
        <p14:creationId xmlns:p14="http://schemas.microsoft.com/office/powerpoint/2010/main" val="318371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a:t>
            </a:r>
            <a:r>
              <a:rPr lang="en-US" baseline="0" dirty="0" smtClean="0"/>
              <a:t> map shows that for Michigan, we find statistically higher computer ownership only, but as mentioned on the other slide, internet connectivity is below average. </a:t>
            </a:r>
          </a:p>
          <a:p>
            <a:pPr marL="171450" indent="-171450">
              <a:buFontTx/>
              <a:buChar char="-"/>
            </a:pPr>
            <a:r>
              <a:rPr lang="en-US" baseline="0" dirty="0" smtClean="0"/>
              <a:t>However, we see the highest inequalities in the Southern States and some states in the Midwest, where we also find the strongest inequalities/highest poverty rates. </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22</a:t>
            </a:fld>
            <a:endParaRPr lang="en-US"/>
          </a:p>
        </p:txBody>
      </p:sp>
    </p:spTree>
    <p:extLst>
      <p:ext uri="{BB962C8B-B14F-4D97-AF65-F5344CB8AC3E}">
        <p14:creationId xmlns:p14="http://schemas.microsoft.com/office/powerpoint/2010/main" val="37974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a:t>
            </a:r>
            <a:r>
              <a:rPr lang="en-US" baseline="0" dirty="0" smtClean="0"/>
              <a:t> in Michigan:</a:t>
            </a:r>
          </a:p>
          <a:p>
            <a:pPr marL="171450" indent="-171450">
              <a:buFontTx/>
              <a:buChar char="-"/>
            </a:pPr>
            <a:r>
              <a:rPr lang="en-US" baseline="0" dirty="0" smtClean="0"/>
              <a:t>Highest in Ann Arbor (85.7% vs. 78.1% US average)</a:t>
            </a:r>
          </a:p>
          <a:p>
            <a:pPr marL="171450" indent="-171450">
              <a:buFontTx/>
              <a:buChar char="-"/>
            </a:pPr>
            <a:r>
              <a:rPr lang="en-US" baseline="0" dirty="0" smtClean="0"/>
              <a:t>Lowest in Monroe (North of Toledo, OH with 66.9% vs. 78.1% US average)</a:t>
            </a:r>
          </a:p>
          <a:p>
            <a:pPr marL="171450" indent="-171450">
              <a:buFontTx/>
              <a:buChar char="-"/>
            </a:pPr>
            <a:r>
              <a:rPr lang="en-US" baseline="0" dirty="0" smtClean="0"/>
              <a:t>However, these numbers are just for household connections and not for mobile connections or data plans.</a:t>
            </a:r>
          </a:p>
        </p:txBody>
      </p:sp>
      <p:sp>
        <p:nvSpPr>
          <p:cNvPr id="4" name="Slide Number Placeholder 3"/>
          <p:cNvSpPr>
            <a:spLocks noGrp="1"/>
          </p:cNvSpPr>
          <p:nvPr>
            <p:ph type="sldNum" sz="quarter" idx="10"/>
          </p:nvPr>
        </p:nvSpPr>
        <p:spPr/>
        <p:txBody>
          <a:bodyPr/>
          <a:lstStyle/>
          <a:p>
            <a:fld id="{65CC7F55-A9C2-0443-875E-18126612BD60}" type="slidenum">
              <a:rPr lang="en-US" smtClean="0"/>
              <a:t>24</a:t>
            </a:fld>
            <a:endParaRPr lang="en-US"/>
          </a:p>
        </p:txBody>
      </p:sp>
    </p:spTree>
    <p:extLst>
      <p:ext uri="{BB962C8B-B14F-4D97-AF65-F5344CB8AC3E}">
        <p14:creationId xmlns:p14="http://schemas.microsoft.com/office/powerpoint/2010/main" val="262530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Internet</a:t>
            </a:r>
            <a:r>
              <a:rPr lang="en-US" baseline="0" dirty="0" smtClean="0"/>
              <a:t> subscriptions are extremely low in Detroit, in some areas as low as 31%. </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25</a:t>
            </a:fld>
            <a:endParaRPr lang="en-US"/>
          </a:p>
        </p:txBody>
      </p:sp>
    </p:spTree>
    <p:extLst>
      <p:ext uri="{BB962C8B-B14F-4D97-AF65-F5344CB8AC3E}">
        <p14:creationId xmlns:p14="http://schemas.microsoft.com/office/powerpoint/2010/main" val="48453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mixed methods study across Michigan would allow for a more detailed analysis of the status quo and the issues that communities and individuals are struggling with. </a:t>
            </a:r>
          </a:p>
          <a:p>
            <a:r>
              <a:rPr lang="en-US" baseline="0" dirty="0" smtClean="0"/>
              <a:t>What we have so far are snapshot data and no in-depth data. As there is no “single” solution to tackle digital inequalities, we need a larger (and ideally panel) study of internet use and non-use across the state and the country to be able to develop feasible solutions. What works in Detroit (although we don’t know yet if it will work), might not work in Waco, TX or Macon, GA.</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27</a:t>
            </a:fld>
            <a:endParaRPr lang="en-US"/>
          </a:p>
        </p:txBody>
      </p:sp>
    </p:spTree>
    <p:extLst>
      <p:ext uri="{BB962C8B-B14F-4D97-AF65-F5344CB8AC3E}">
        <p14:creationId xmlns:p14="http://schemas.microsoft.com/office/powerpoint/2010/main" val="92710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move away from binary definitions</a:t>
            </a:r>
            <a:r>
              <a:rPr lang="en-US" baseline="0" dirty="0" smtClean="0"/>
              <a:t> also means that non-user populations have recently been overlooked a lot in research, as the focus is currently on the differences between various types of internet users.</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6</a:t>
            </a:fld>
            <a:endParaRPr lang="en-US"/>
          </a:p>
        </p:txBody>
      </p:sp>
    </p:spTree>
    <p:extLst>
      <p:ext uri="{BB962C8B-B14F-4D97-AF65-F5344CB8AC3E}">
        <p14:creationId xmlns:p14="http://schemas.microsoft.com/office/powerpoint/2010/main" val="355077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core</a:t>
            </a:r>
            <a:r>
              <a:rPr lang="en-US" baseline="0" dirty="0" smtClean="0"/>
              <a:t> factors that are usually included in digital divide and inequality research, which is mainly of quantitative nature.</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7</a:t>
            </a:fld>
            <a:endParaRPr lang="en-US"/>
          </a:p>
        </p:txBody>
      </p:sp>
    </p:spTree>
    <p:extLst>
      <p:ext uri="{BB962C8B-B14F-4D97-AF65-F5344CB8AC3E}">
        <p14:creationId xmlns:p14="http://schemas.microsoft.com/office/powerpoint/2010/main" val="16340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is true for people who are online, but barely so, we can expect even stronger negative consequences for those who are completely offline. </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9</a:t>
            </a:fld>
            <a:endParaRPr lang="en-US"/>
          </a:p>
        </p:txBody>
      </p:sp>
    </p:spTree>
    <p:extLst>
      <p:ext uri="{BB962C8B-B14F-4D97-AF65-F5344CB8AC3E}">
        <p14:creationId xmlns:p14="http://schemas.microsoft.com/office/powerpoint/2010/main" val="415977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 at this specific context more later in this</a:t>
            </a:r>
            <a:r>
              <a:rPr lang="en-US" baseline="0" dirty="0" smtClean="0"/>
              <a:t> presentation. </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10</a:t>
            </a:fld>
            <a:endParaRPr lang="en-US"/>
          </a:p>
        </p:txBody>
      </p:sp>
    </p:spTree>
    <p:extLst>
      <p:ext uri="{BB962C8B-B14F-4D97-AF65-F5344CB8AC3E}">
        <p14:creationId xmlns:p14="http://schemas.microsoft.com/office/powerpoint/2010/main" val="244442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Helsper</a:t>
            </a:r>
            <a:r>
              <a:rPr lang="en-US" baseline="0" dirty="0" smtClean="0"/>
              <a:t> (2012) developed a “corresponding fields” model that includes non-traditional factors, such as cultural factors, value systems, attitudes and social networks. However, in most studies, these factors are not considered, as they are hard to “measure”, especially in a quantitative research context.</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11</a:t>
            </a:fld>
            <a:endParaRPr lang="en-US"/>
          </a:p>
        </p:txBody>
      </p:sp>
    </p:spTree>
    <p:extLst>
      <p:ext uri="{BB962C8B-B14F-4D97-AF65-F5344CB8AC3E}">
        <p14:creationId xmlns:p14="http://schemas.microsoft.com/office/powerpoint/2010/main" val="90492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rPr>
              <a:t>Data</a:t>
            </a:r>
            <a:r>
              <a:rPr lang="en-GB" sz="1200" baseline="0" dirty="0" smtClean="0">
                <a:latin typeface="+mn-lt"/>
              </a:rPr>
              <a:t> analysis conducted </a:t>
            </a:r>
            <a:r>
              <a:rPr lang="en-GB" sz="1200" dirty="0" smtClean="0">
                <a:latin typeface="+mn-lt"/>
              </a:rPr>
              <a:t>with Ellen J. </a:t>
            </a:r>
            <a:r>
              <a:rPr lang="en-GB" sz="1200" dirty="0" err="1" smtClean="0">
                <a:latin typeface="+mn-lt"/>
              </a:rPr>
              <a:t>Helsper</a:t>
            </a:r>
            <a:r>
              <a:rPr lang="en-GB" sz="1200" baseline="0" dirty="0" smtClean="0">
                <a:latin typeface="+mn-lt"/>
              </a:rPr>
              <a:t> from the</a:t>
            </a:r>
            <a:r>
              <a:rPr lang="en-GB" sz="1200" dirty="0" smtClean="0">
                <a:latin typeface="+mn-lt"/>
              </a:rPr>
              <a:t> London School of Economics. Cross-sectional data</a:t>
            </a:r>
            <a:r>
              <a:rPr lang="en-GB" sz="1200" baseline="0" dirty="0" smtClean="0">
                <a:latin typeface="+mn-lt"/>
              </a:rPr>
              <a:t> that we compared with logistic regressions to examine whether the link of digital connectedness and classic inequality factors has changed/increased, etc. </a:t>
            </a:r>
            <a:endParaRPr lang="en-US" sz="12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results mostly support this hypothesis as the non-user population shrunk in both countries and belonging to a vulnerable group became a stronger predictor of being a non- or ex-user, evidenced by an increase in the predictive power of the models for non-use and ex-use over 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 more general sense, digital exclusion has entrenched itself amongst the most vulnerable (i.e. lower educated, retired and socially isolated).</a:t>
            </a:r>
            <a:endParaRPr lang="en-US" sz="1200" dirty="0">
              <a:latin typeface="+mn-lt"/>
            </a:endParaRPr>
          </a:p>
        </p:txBody>
      </p:sp>
      <p:sp>
        <p:nvSpPr>
          <p:cNvPr id="4" name="Slide Number Placeholder 3"/>
          <p:cNvSpPr>
            <a:spLocks noGrp="1"/>
          </p:cNvSpPr>
          <p:nvPr>
            <p:ph type="sldNum" sz="quarter" idx="10"/>
          </p:nvPr>
        </p:nvSpPr>
        <p:spPr/>
        <p:txBody>
          <a:bodyPr/>
          <a:lstStyle/>
          <a:p>
            <a:fld id="{65CC7F55-A9C2-0443-875E-18126612BD60}" type="slidenum">
              <a:rPr lang="en-US" smtClean="0"/>
              <a:t>12</a:t>
            </a:fld>
            <a:endParaRPr lang="en-US"/>
          </a:p>
        </p:txBody>
      </p:sp>
    </p:spTree>
    <p:extLst>
      <p:ext uri="{BB962C8B-B14F-4D97-AF65-F5344CB8AC3E}">
        <p14:creationId xmlns:p14="http://schemas.microsoft.com/office/powerpoint/2010/main" val="3855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thought</a:t>
            </a:r>
            <a:r>
              <a:rPr lang="en-US" baseline="0" dirty="0" smtClean="0"/>
              <a:t> that cost and access would decrease in importance, but found that they remain equally important throughout the years; interest has gained in importance.</a:t>
            </a:r>
          </a:p>
          <a:p>
            <a:r>
              <a:rPr lang="en-US" baseline="0" dirty="0" smtClean="0"/>
              <a:t>We found that non-users are still facing a large number of barriers that include socio-economic factors, but also motivational and attitudinal factors. </a:t>
            </a:r>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13</a:t>
            </a:fld>
            <a:endParaRPr lang="en-US"/>
          </a:p>
        </p:txBody>
      </p:sp>
    </p:spTree>
    <p:extLst>
      <p:ext uri="{BB962C8B-B14F-4D97-AF65-F5344CB8AC3E}">
        <p14:creationId xmlns:p14="http://schemas.microsoft.com/office/powerpoint/2010/main" val="90101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Qualitative</a:t>
            </a:r>
            <a:r>
              <a:rPr lang="en-US" baseline="0" dirty="0" smtClean="0"/>
              <a:t> study conducted in 2012 </a:t>
            </a:r>
            <a:r>
              <a:rPr lang="en-US" dirty="0" smtClean="0"/>
              <a:t>with Ann-</a:t>
            </a:r>
            <a:r>
              <a:rPr lang="en-US" dirty="0" err="1" smtClean="0"/>
              <a:t>Sofie</a:t>
            </a:r>
            <a:r>
              <a:rPr lang="en-US" dirty="0" smtClean="0"/>
              <a:t> </a:t>
            </a:r>
            <a:r>
              <a:rPr lang="en-US" dirty="0" err="1" smtClean="0"/>
              <a:t>Axelsson</a:t>
            </a:r>
            <a:r>
              <a:rPr lang="en-US" dirty="0" smtClean="0"/>
              <a:t> from Chalmers University and Hanna </a:t>
            </a:r>
            <a:r>
              <a:rPr lang="en-US" dirty="0" err="1" smtClean="0"/>
              <a:t>Maurin-Söderholm</a:t>
            </a:r>
            <a:r>
              <a:rPr lang="en-US" dirty="0" smtClean="0"/>
              <a:t> from </a:t>
            </a:r>
            <a:r>
              <a:rPr lang="en-US" dirty="0" err="1" smtClean="0"/>
              <a:t>Borås</a:t>
            </a:r>
            <a:r>
              <a:rPr lang="en-US" dirty="0" smtClean="0"/>
              <a:t> University.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Variety of results regarding reasons for being offline and feelings about being offline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No one had just one reason; always a</a:t>
            </a:r>
            <a:r>
              <a:rPr lang="en-US" baseline="0" dirty="0" smtClean="0"/>
              <a:t> combination of various reasons; accordingly, policies that tackle just one barrier won’t do the trick.</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Surprisingly, those who were generally well off (highly educated and/or high income) were most comfortable with being offline as they had others do things online for them (e.g. a PA); those who were socio-economically disadvantaged struggled the most, felt left out, etc.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Proxy-use was on the one hand helpful, as respondents made (very limited) use through others, BUT was also a huge factor holding people back from doing things themselves (e.g. it’s easier/faster if someone else does it for me)</a:t>
            </a:r>
            <a:endParaRPr lang="en-GB" dirty="0" smtClean="0"/>
          </a:p>
          <a:p>
            <a:endParaRPr lang="en-US" dirty="0"/>
          </a:p>
        </p:txBody>
      </p:sp>
      <p:sp>
        <p:nvSpPr>
          <p:cNvPr id="4" name="Slide Number Placeholder 3"/>
          <p:cNvSpPr>
            <a:spLocks noGrp="1"/>
          </p:cNvSpPr>
          <p:nvPr>
            <p:ph type="sldNum" sz="quarter" idx="10"/>
          </p:nvPr>
        </p:nvSpPr>
        <p:spPr/>
        <p:txBody>
          <a:bodyPr/>
          <a:lstStyle/>
          <a:p>
            <a:fld id="{65CC7F55-A9C2-0443-875E-18126612BD60}" type="slidenum">
              <a:rPr lang="en-US" smtClean="0"/>
              <a:t>14</a:t>
            </a:fld>
            <a:endParaRPr lang="en-US"/>
          </a:p>
        </p:txBody>
      </p:sp>
    </p:spTree>
    <p:extLst>
      <p:ext uri="{BB962C8B-B14F-4D97-AF65-F5344CB8AC3E}">
        <p14:creationId xmlns:p14="http://schemas.microsoft.com/office/powerpoint/2010/main" val="315315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June 28, 2015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June 28,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June 28,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June 28,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June 28,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June 28,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June 28,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June 28,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June 28,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June 28, 2015</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June 28, 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June 28, 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pewinternet.org/2015/06/26/americans-internet-access-2000-201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pewinternet.org/2015/06/26/americans-internet-access-2000-2015/" TargetMode="External"/><Relationship Id="rId4" Type="http://schemas.openxmlformats.org/officeDocument/2006/relationships/hyperlink" Target="http://www.nytimes.com/2015/06/19/business/fcc-will-continue-plan-to-subsidize-broadband-for-the-poor.html?partner=rss&amp;emc=rss&amp;_r=1" TargetMode="External"/><Relationship Id="rId1" Type="http://schemas.openxmlformats.org/officeDocument/2006/relationships/slideLayout" Target="../slideLayouts/slideLayout2.xml"/><Relationship Id="rId2" Type="http://schemas.openxmlformats.org/officeDocument/2006/relationships/hyperlink" Target="http://www.ft.com/cms/s/2/b75d095a-5d76-11e4-9753-00144feabdc0.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606141"/>
            <a:ext cx="3313355" cy="770582"/>
          </a:xfrm>
        </p:spPr>
        <p:txBody>
          <a:bodyPr>
            <a:normAutofit/>
          </a:bodyPr>
          <a:lstStyle/>
          <a:p>
            <a:r>
              <a:rPr lang="en-US" dirty="0" smtClean="0"/>
              <a:t>Long Division</a:t>
            </a:r>
            <a:endParaRPr lang="en-US" dirty="0"/>
          </a:p>
        </p:txBody>
      </p:sp>
      <p:sp>
        <p:nvSpPr>
          <p:cNvPr id="3" name="Subtitle 2"/>
          <p:cNvSpPr>
            <a:spLocks noGrp="1"/>
          </p:cNvSpPr>
          <p:nvPr>
            <p:ph type="subTitle" idx="1"/>
          </p:nvPr>
        </p:nvSpPr>
        <p:spPr>
          <a:xfrm>
            <a:off x="4733365" y="3465475"/>
            <a:ext cx="3309803" cy="1260629"/>
          </a:xfrm>
        </p:spPr>
        <p:txBody>
          <a:bodyPr>
            <a:noAutofit/>
          </a:bodyPr>
          <a:lstStyle/>
          <a:p>
            <a:pPr>
              <a:lnSpc>
                <a:spcPct val="120000"/>
              </a:lnSpc>
            </a:pPr>
            <a:r>
              <a:rPr lang="en-US" sz="2000" dirty="0"/>
              <a:t>The Ongoing and Increasing Importance of Digital Inequality Research</a:t>
            </a:r>
          </a:p>
        </p:txBody>
      </p:sp>
      <p:sp>
        <p:nvSpPr>
          <p:cNvPr id="4" name="TextBox 3"/>
          <p:cNvSpPr txBox="1"/>
          <p:nvPr/>
        </p:nvSpPr>
        <p:spPr>
          <a:xfrm>
            <a:off x="4733365" y="5728178"/>
            <a:ext cx="2186754" cy="369332"/>
          </a:xfrm>
          <a:prstGeom prst="rect">
            <a:avLst/>
          </a:prstGeom>
          <a:noFill/>
        </p:spPr>
        <p:txBody>
          <a:bodyPr wrap="none" rtlCol="0">
            <a:spAutoFit/>
          </a:bodyPr>
          <a:lstStyle/>
          <a:p>
            <a:r>
              <a:rPr lang="en-US" dirty="0" smtClean="0"/>
              <a:t>Dr. </a:t>
            </a:r>
            <a:r>
              <a:rPr lang="en-US" dirty="0" err="1" smtClean="0"/>
              <a:t>Bibi</a:t>
            </a:r>
            <a:r>
              <a:rPr lang="en-US" dirty="0" smtClean="0"/>
              <a:t> C</a:t>
            </a:r>
            <a:r>
              <a:rPr lang="en-US" dirty="0" smtClean="0"/>
              <a:t>. Reisdorf</a:t>
            </a:r>
          </a:p>
        </p:txBody>
      </p:sp>
      <p:sp>
        <p:nvSpPr>
          <p:cNvPr id="5" name="TextBox 4"/>
          <p:cNvSpPr txBox="1"/>
          <p:nvPr/>
        </p:nvSpPr>
        <p:spPr>
          <a:xfrm>
            <a:off x="4733365" y="356260"/>
            <a:ext cx="2967479" cy="1412694"/>
          </a:xfrm>
          <a:prstGeom prst="rect">
            <a:avLst/>
          </a:prstGeom>
          <a:noFill/>
        </p:spPr>
        <p:txBody>
          <a:bodyPr wrap="none" rtlCol="0">
            <a:spAutoFit/>
          </a:bodyPr>
          <a:lstStyle/>
          <a:p>
            <a:pPr>
              <a:lnSpc>
                <a:spcPct val="120000"/>
              </a:lnSpc>
            </a:pPr>
            <a:r>
              <a:rPr lang="en-US" dirty="0" err="1" smtClean="0">
                <a:solidFill>
                  <a:schemeClr val="bg1"/>
                </a:solidFill>
              </a:rPr>
              <a:t>Quello</a:t>
            </a:r>
            <a:r>
              <a:rPr lang="en-US" dirty="0" smtClean="0">
                <a:solidFill>
                  <a:schemeClr val="bg1"/>
                </a:solidFill>
              </a:rPr>
              <a:t> Center</a:t>
            </a:r>
          </a:p>
          <a:p>
            <a:pPr>
              <a:lnSpc>
                <a:spcPct val="120000"/>
              </a:lnSpc>
            </a:pPr>
            <a:r>
              <a:rPr lang="en-US" dirty="0" smtClean="0">
                <a:solidFill>
                  <a:schemeClr val="bg1"/>
                </a:solidFill>
              </a:rPr>
              <a:t>Michigan State University</a:t>
            </a:r>
          </a:p>
          <a:p>
            <a:pPr>
              <a:lnSpc>
                <a:spcPct val="120000"/>
              </a:lnSpc>
            </a:pPr>
            <a:endParaRPr lang="en-US" dirty="0">
              <a:solidFill>
                <a:schemeClr val="bg1"/>
              </a:solidFill>
            </a:endParaRPr>
          </a:p>
          <a:p>
            <a:pPr>
              <a:lnSpc>
                <a:spcPct val="120000"/>
              </a:lnSpc>
            </a:pPr>
            <a:r>
              <a:rPr lang="en-US" dirty="0" smtClean="0">
                <a:solidFill>
                  <a:schemeClr val="bg1"/>
                </a:solidFill>
              </a:rPr>
              <a:t>29 June 2015, 2pm</a:t>
            </a:r>
            <a:endParaRPr lang="en-US" dirty="0">
              <a:solidFill>
                <a:schemeClr val="bg1"/>
              </a:solidFill>
            </a:endParaRPr>
          </a:p>
        </p:txBody>
      </p:sp>
    </p:spTree>
    <p:extLst>
      <p:ext uri="{BB962C8B-B14F-4D97-AF65-F5344CB8AC3E}">
        <p14:creationId xmlns:p14="http://schemas.microsoft.com/office/powerpoint/2010/main" val="181293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48852"/>
            <a:ext cx="7024744" cy="1143000"/>
          </a:xfrm>
        </p:spPr>
        <p:txBody>
          <a:bodyPr/>
          <a:lstStyle/>
          <a:p>
            <a:r>
              <a:rPr lang="en-US" dirty="0" smtClean="0"/>
              <a:t>Consequences</a:t>
            </a:r>
            <a:endParaRPr lang="en-US" dirty="0"/>
          </a:p>
        </p:txBody>
      </p:sp>
      <p:sp>
        <p:nvSpPr>
          <p:cNvPr id="3" name="Content Placeholder 2"/>
          <p:cNvSpPr>
            <a:spLocks noGrp="1"/>
          </p:cNvSpPr>
          <p:nvPr>
            <p:ph idx="1"/>
          </p:nvPr>
        </p:nvSpPr>
        <p:spPr>
          <a:xfrm>
            <a:off x="1043492" y="2044840"/>
            <a:ext cx="7024742" cy="4166471"/>
          </a:xfrm>
        </p:spPr>
        <p:txBody>
          <a:bodyPr>
            <a:normAutofit fontScale="77500" lnSpcReduction="20000"/>
          </a:bodyPr>
          <a:lstStyle/>
          <a:p>
            <a:pPr marL="68580" indent="0">
              <a:lnSpc>
                <a:spcPct val="130000"/>
              </a:lnSpc>
              <a:buNone/>
            </a:pPr>
            <a:r>
              <a:rPr lang="en-US" dirty="0" smtClean="0"/>
              <a:t>	“</a:t>
            </a:r>
            <a:r>
              <a:rPr lang="en-US" dirty="0"/>
              <a:t>The majority of families in some of the US’s poorest cities do not have a broadband connection, according to a Financial Times analysis of official data that shows how the </a:t>
            </a:r>
            <a:r>
              <a:rPr lang="en-US" b="1" dirty="0" smtClean="0"/>
              <a:t>‘digital divide’ </a:t>
            </a:r>
            <a:r>
              <a:rPr lang="en-US" b="1" dirty="0"/>
              <a:t>is exacerbating inequality</a:t>
            </a:r>
            <a:r>
              <a:rPr lang="en-US" dirty="0"/>
              <a:t> in the world’s biggest </a:t>
            </a:r>
            <a:r>
              <a:rPr lang="en-US" dirty="0" smtClean="0"/>
              <a:t>economy. </a:t>
            </a:r>
          </a:p>
          <a:p>
            <a:pPr marL="68580" indent="0">
              <a:lnSpc>
                <a:spcPct val="130000"/>
              </a:lnSpc>
              <a:buNone/>
            </a:pPr>
            <a:r>
              <a:rPr lang="en-US" dirty="0" smtClean="0"/>
              <a:t>	US </a:t>
            </a:r>
            <a:r>
              <a:rPr lang="en-US" dirty="0"/>
              <a:t>cities that have become synonymous with urban decay, such as </a:t>
            </a:r>
            <a:r>
              <a:rPr lang="en-US" b="1" dirty="0"/>
              <a:t>Detroit and Flint in Michigan </a:t>
            </a:r>
            <a:r>
              <a:rPr lang="en-US" dirty="0"/>
              <a:t>and Macon in Georgia, have </a:t>
            </a:r>
            <a:r>
              <a:rPr lang="en-US" b="1" dirty="0"/>
              <a:t>household broadband subscription rates of less than 50 per cent</a:t>
            </a:r>
            <a:r>
              <a:rPr lang="en-US" dirty="0"/>
              <a:t>, according to the US Census Bureau data. The median household income in all three is less than $25,000 a </a:t>
            </a:r>
            <a:r>
              <a:rPr lang="en-US" dirty="0" smtClean="0"/>
              <a:t>year” (Crow, </a:t>
            </a:r>
            <a:r>
              <a:rPr lang="en-US" dirty="0" smtClean="0"/>
              <a:t>2014)</a:t>
            </a:r>
            <a:r>
              <a:rPr lang="en-US" dirty="0" smtClean="0"/>
              <a:t>.</a:t>
            </a:r>
            <a:endParaRPr lang="en-US" dirty="0"/>
          </a:p>
        </p:txBody>
      </p:sp>
    </p:spTree>
    <p:extLst>
      <p:ext uri="{BB962C8B-B14F-4D97-AF65-F5344CB8AC3E}">
        <p14:creationId xmlns:p14="http://schemas.microsoft.com/office/powerpoint/2010/main" val="163225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Factors</a:t>
            </a:r>
            <a:endParaRPr lang="en-US" dirty="0"/>
          </a:p>
        </p:txBody>
      </p:sp>
      <p:sp>
        <p:nvSpPr>
          <p:cNvPr id="3" name="Content Placeholder 2"/>
          <p:cNvSpPr>
            <a:spLocks noGrp="1"/>
          </p:cNvSpPr>
          <p:nvPr>
            <p:ph idx="1"/>
          </p:nvPr>
        </p:nvSpPr>
        <p:spPr/>
        <p:txBody>
          <a:bodyPr>
            <a:normAutofit fontScale="77500" lnSpcReduction="20000"/>
          </a:bodyPr>
          <a:lstStyle/>
          <a:p>
            <a:pPr>
              <a:lnSpc>
                <a:spcPct val="130000"/>
              </a:lnSpc>
            </a:pPr>
            <a:r>
              <a:rPr lang="en-US" dirty="0" smtClean="0"/>
              <a:t>Culture</a:t>
            </a:r>
          </a:p>
          <a:p>
            <a:pPr>
              <a:lnSpc>
                <a:spcPct val="130000"/>
              </a:lnSpc>
            </a:pPr>
            <a:r>
              <a:rPr lang="en-US" dirty="0" smtClean="0"/>
              <a:t>Neighborhood</a:t>
            </a:r>
          </a:p>
          <a:p>
            <a:pPr>
              <a:lnSpc>
                <a:spcPct val="130000"/>
              </a:lnSpc>
            </a:pPr>
            <a:r>
              <a:rPr lang="en-US" dirty="0" smtClean="0"/>
              <a:t>Attitudes</a:t>
            </a:r>
          </a:p>
          <a:p>
            <a:pPr>
              <a:lnSpc>
                <a:spcPct val="130000"/>
              </a:lnSpc>
            </a:pPr>
            <a:r>
              <a:rPr lang="en-US" dirty="0" smtClean="0"/>
              <a:t>Social Networks</a:t>
            </a:r>
          </a:p>
          <a:p>
            <a:pPr>
              <a:lnSpc>
                <a:spcPct val="130000"/>
              </a:lnSpc>
            </a:pPr>
            <a:r>
              <a:rPr lang="en-US" dirty="0" smtClean="0"/>
              <a:t>Skills/literacy/language barriers</a:t>
            </a:r>
          </a:p>
          <a:p>
            <a:pPr>
              <a:lnSpc>
                <a:spcPct val="130000"/>
              </a:lnSpc>
            </a:pPr>
            <a:r>
              <a:rPr lang="en-US" dirty="0" smtClean="0"/>
              <a:t>…</a:t>
            </a:r>
          </a:p>
          <a:p>
            <a:pPr>
              <a:lnSpc>
                <a:spcPct val="130000"/>
              </a:lnSpc>
            </a:pPr>
            <a:endParaRPr lang="en-US" dirty="0"/>
          </a:p>
          <a:p>
            <a:pPr>
              <a:lnSpc>
                <a:spcPct val="130000"/>
              </a:lnSpc>
            </a:pPr>
            <a:r>
              <a:rPr lang="en-US" dirty="0" smtClean="0"/>
              <a:t>These factors are not usually considered in “traditional” digital inequality research</a:t>
            </a:r>
            <a:endParaRPr lang="en-US" dirty="0"/>
          </a:p>
        </p:txBody>
      </p:sp>
    </p:spTree>
    <p:extLst>
      <p:ext uri="{BB962C8B-B14F-4D97-AF65-F5344CB8AC3E}">
        <p14:creationId xmlns:p14="http://schemas.microsoft.com/office/powerpoint/2010/main" val="376188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6894"/>
            <a:ext cx="7024744" cy="1143000"/>
          </a:xfrm>
        </p:spPr>
        <p:txBody>
          <a:bodyPr/>
          <a:lstStyle/>
          <a:p>
            <a:r>
              <a:rPr lang="en-US" dirty="0" smtClean="0"/>
              <a:t>Recent Studies</a:t>
            </a:r>
            <a:endParaRPr lang="en-US" dirty="0"/>
          </a:p>
        </p:txBody>
      </p:sp>
      <p:sp>
        <p:nvSpPr>
          <p:cNvPr id="3" name="Content Placeholder 2"/>
          <p:cNvSpPr>
            <a:spLocks noGrp="1"/>
          </p:cNvSpPr>
          <p:nvPr>
            <p:ph idx="1"/>
          </p:nvPr>
        </p:nvSpPr>
        <p:spPr>
          <a:xfrm>
            <a:off x="1043490" y="1830113"/>
            <a:ext cx="7196369" cy="3934128"/>
          </a:xfrm>
        </p:spPr>
        <p:txBody>
          <a:bodyPr>
            <a:normAutofit fontScale="85000" lnSpcReduction="20000"/>
          </a:bodyPr>
          <a:lstStyle/>
          <a:p>
            <a:pPr>
              <a:lnSpc>
                <a:spcPct val="130000"/>
              </a:lnSpc>
            </a:pPr>
            <a:r>
              <a:rPr lang="en-GB" b="1" dirty="0"/>
              <a:t>“Changing reasons for digital exclusion</a:t>
            </a:r>
            <a:r>
              <a:rPr lang="en-US" b="1" dirty="0"/>
              <a:t> </a:t>
            </a:r>
            <a:r>
              <a:rPr lang="en-GB" b="1" dirty="0"/>
              <a:t>over time in Great Britain and </a:t>
            </a:r>
            <a:r>
              <a:rPr lang="en-GB" b="1" dirty="0" smtClean="0"/>
              <a:t>Sweden”</a:t>
            </a:r>
          </a:p>
          <a:p>
            <a:pPr lvl="1">
              <a:lnSpc>
                <a:spcPct val="130000"/>
              </a:lnSpc>
            </a:pPr>
            <a:r>
              <a:rPr lang="en-GB" dirty="0" smtClean="0"/>
              <a:t>Quantitative analysis of </a:t>
            </a:r>
            <a:r>
              <a:rPr lang="en-GB" dirty="0" err="1" smtClean="0"/>
              <a:t>OxIS</a:t>
            </a:r>
            <a:r>
              <a:rPr lang="en-GB" dirty="0" smtClean="0"/>
              <a:t> and WIP Sweden data from 2005-2013</a:t>
            </a:r>
          </a:p>
          <a:p>
            <a:pPr lvl="1">
              <a:lnSpc>
                <a:spcPct val="130000"/>
              </a:lnSpc>
            </a:pPr>
            <a:r>
              <a:rPr lang="en-GB" dirty="0" smtClean="0"/>
              <a:t>Changes in </a:t>
            </a:r>
            <a:r>
              <a:rPr lang="en-GB" dirty="0" smtClean="0"/>
              <a:t>socio-economic factors and changes in reasons for being offline</a:t>
            </a:r>
          </a:p>
          <a:p>
            <a:pPr lvl="1">
              <a:lnSpc>
                <a:spcPct val="130000"/>
              </a:lnSpc>
            </a:pPr>
            <a:r>
              <a:rPr lang="en-GB" dirty="0" smtClean="0"/>
              <a:t>Non-user populations becoming more concentrated in vulnerable groups</a:t>
            </a:r>
          </a:p>
          <a:p>
            <a:pPr lvl="1">
              <a:lnSpc>
                <a:spcPct val="130000"/>
              </a:lnSpc>
            </a:pPr>
            <a:r>
              <a:rPr lang="en-GB" dirty="0" smtClean="0"/>
              <a:t>Reasons for being offline diversify</a:t>
            </a:r>
          </a:p>
          <a:p>
            <a:pPr lvl="2">
              <a:lnSpc>
                <a:spcPct val="130000"/>
              </a:lnSpc>
            </a:pPr>
            <a:r>
              <a:rPr lang="en-GB" dirty="0" smtClean="0"/>
              <a:t>Access and cost still important </a:t>
            </a:r>
          </a:p>
          <a:p>
            <a:pPr lvl="2">
              <a:lnSpc>
                <a:spcPct val="130000"/>
              </a:lnSpc>
            </a:pPr>
            <a:r>
              <a:rPr lang="en-GB" dirty="0"/>
              <a:t>S</a:t>
            </a:r>
            <a:r>
              <a:rPr lang="en-GB" dirty="0" smtClean="0"/>
              <a:t>kills and interest increasing</a:t>
            </a:r>
            <a:endParaRPr lang="en-US" dirty="0"/>
          </a:p>
        </p:txBody>
      </p:sp>
    </p:spTree>
    <p:extLst>
      <p:ext uri="{BB962C8B-B14F-4D97-AF65-F5344CB8AC3E}">
        <p14:creationId xmlns:p14="http://schemas.microsoft.com/office/powerpoint/2010/main" val="90379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74014"/>
            <a:ext cx="7024744" cy="1143000"/>
          </a:xfrm>
        </p:spPr>
        <p:txBody>
          <a:bodyPr/>
          <a:lstStyle/>
          <a:p>
            <a:r>
              <a:rPr lang="en-US" dirty="0" smtClean="0"/>
              <a:t>Recent Studies</a:t>
            </a:r>
            <a:endParaRPr lang="en-US" dirty="0"/>
          </a:p>
        </p:txBody>
      </p:sp>
      <p:graphicFrame>
        <p:nvGraphicFramePr>
          <p:cNvPr id="4" name="Chart 3"/>
          <p:cNvGraphicFramePr/>
          <p:nvPr>
            <p:extLst>
              <p:ext uri="{D42A27DB-BD31-4B8C-83A1-F6EECF244321}">
                <p14:modId xmlns:p14="http://schemas.microsoft.com/office/powerpoint/2010/main" val="1881652377"/>
              </p:ext>
            </p:extLst>
          </p:nvPr>
        </p:nvGraphicFramePr>
        <p:xfrm>
          <a:off x="1543427" y="1817014"/>
          <a:ext cx="5906522" cy="41929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56341" y="6047283"/>
            <a:ext cx="7682011" cy="430887"/>
          </a:xfrm>
          <a:prstGeom prst="rect">
            <a:avLst/>
          </a:prstGeom>
          <a:noFill/>
        </p:spPr>
        <p:txBody>
          <a:bodyPr wrap="none" rtlCol="0">
            <a:spAutoFit/>
          </a:bodyPr>
          <a:lstStyle/>
          <a:p>
            <a:r>
              <a:rPr lang="en-GB" sz="1100" dirty="0"/>
              <a:t>Base: Non-users of the Internet (weighted): GB: 2005 N=709, 2007 N=649, 2009 N=471</a:t>
            </a:r>
            <a:r>
              <a:rPr lang="en-US" sz="1100" dirty="0"/>
              <a:t>, 2011 </a:t>
            </a:r>
            <a:r>
              <a:rPr lang="en-GB" sz="1100" dirty="0"/>
              <a:t>N= </a:t>
            </a:r>
            <a:r>
              <a:rPr lang="en-US" sz="1100" dirty="0"/>
              <a:t>466, 2013 N=483.</a:t>
            </a:r>
          </a:p>
          <a:p>
            <a:r>
              <a:rPr lang="en-US" sz="1100" dirty="0"/>
              <a:t>** Difference between 2013 and 2005 significant at p&lt;.</a:t>
            </a:r>
            <a:r>
              <a:rPr lang="en-US" sz="1100" dirty="0" smtClean="0"/>
              <a:t>01</a:t>
            </a:r>
            <a:endParaRPr lang="en-US" sz="1100" dirty="0"/>
          </a:p>
        </p:txBody>
      </p:sp>
    </p:spTree>
    <p:extLst>
      <p:ext uri="{BB962C8B-B14F-4D97-AF65-F5344CB8AC3E}">
        <p14:creationId xmlns:p14="http://schemas.microsoft.com/office/powerpoint/2010/main" val="286437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71405"/>
            <a:ext cx="7024744" cy="1143000"/>
          </a:xfrm>
        </p:spPr>
        <p:txBody>
          <a:bodyPr/>
          <a:lstStyle/>
          <a:p>
            <a:r>
              <a:rPr lang="en-US" dirty="0" smtClean="0"/>
              <a:t>Recent Studies</a:t>
            </a:r>
            <a:endParaRPr lang="en-US" dirty="0"/>
          </a:p>
        </p:txBody>
      </p:sp>
      <p:sp>
        <p:nvSpPr>
          <p:cNvPr id="3" name="Content Placeholder 2"/>
          <p:cNvSpPr>
            <a:spLocks noGrp="1"/>
          </p:cNvSpPr>
          <p:nvPr>
            <p:ph idx="1"/>
          </p:nvPr>
        </p:nvSpPr>
        <p:spPr>
          <a:xfrm>
            <a:off x="1043492" y="1814405"/>
            <a:ext cx="6902088" cy="4412396"/>
          </a:xfrm>
        </p:spPr>
        <p:txBody>
          <a:bodyPr>
            <a:normAutofit fontScale="85000" lnSpcReduction="20000"/>
          </a:bodyPr>
          <a:lstStyle/>
          <a:p>
            <a:pPr>
              <a:lnSpc>
                <a:spcPct val="140000"/>
              </a:lnSpc>
            </a:pPr>
            <a:r>
              <a:rPr lang="en-GB" b="1" dirty="0"/>
              <a:t>“Living offline: </a:t>
            </a:r>
            <a:r>
              <a:rPr lang="en-US" b="1" dirty="0"/>
              <a:t>A qualitative study of internet non-use in Great Britain and </a:t>
            </a:r>
            <a:r>
              <a:rPr lang="en-US" b="1" dirty="0" smtClean="0"/>
              <a:t>Sweden”</a:t>
            </a:r>
          </a:p>
          <a:p>
            <a:pPr lvl="1">
              <a:lnSpc>
                <a:spcPct val="140000"/>
              </a:lnSpc>
            </a:pPr>
            <a:r>
              <a:rPr lang="en-US" dirty="0" smtClean="0"/>
              <a:t>Qualitative (</a:t>
            </a:r>
            <a:r>
              <a:rPr lang="en-US" dirty="0" smtClean="0"/>
              <a:t>25–55 </a:t>
            </a:r>
            <a:r>
              <a:rPr lang="en-US" dirty="0" smtClean="0"/>
              <a:t>year-old Internet non-users)</a:t>
            </a:r>
          </a:p>
          <a:p>
            <a:pPr lvl="1">
              <a:lnSpc>
                <a:spcPct val="140000"/>
              </a:lnSpc>
            </a:pPr>
            <a:r>
              <a:rPr lang="en-US" dirty="0"/>
              <a:t>V</a:t>
            </a:r>
            <a:r>
              <a:rPr lang="en-US" dirty="0" smtClean="0"/>
              <a:t>ariety of reasons for being offline:</a:t>
            </a:r>
          </a:p>
          <a:p>
            <a:pPr lvl="2">
              <a:lnSpc>
                <a:spcPct val="140000"/>
              </a:lnSpc>
            </a:pPr>
            <a:r>
              <a:rPr lang="en-US" dirty="0" smtClean="0"/>
              <a:t>Lack of life-fit (not relevant/interesting)</a:t>
            </a:r>
          </a:p>
          <a:p>
            <a:pPr lvl="2">
              <a:lnSpc>
                <a:spcPct val="140000"/>
              </a:lnSpc>
            </a:pPr>
            <a:r>
              <a:rPr lang="en-US" dirty="0" smtClean="0"/>
              <a:t>Lack of physical access</a:t>
            </a:r>
          </a:p>
          <a:p>
            <a:pPr lvl="2">
              <a:lnSpc>
                <a:spcPct val="140000"/>
              </a:lnSpc>
            </a:pPr>
            <a:r>
              <a:rPr lang="en-US" dirty="0" smtClean="0"/>
              <a:t>Fear of breaking things</a:t>
            </a:r>
          </a:p>
          <a:p>
            <a:pPr lvl="2">
              <a:lnSpc>
                <a:spcPct val="140000"/>
              </a:lnSpc>
            </a:pPr>
            <a:r>
              <a:rPr lang="en-US" dirty="0" smtClean="0"/>
              <a:t>Discomfort with technology in general</a:t>
            </a:r>
          </a:p>
          <a:p>
            <a:pPr lvl="1">
              <a:lnSpc>
                <a:spcPct val="140000"/>
              </a:lnSpc>
            </a:pPr>
            <a:r>
              <a:rPr lang="en-US" dirty="0" smtClean="0"/>
              <a:t>Variety of feelings about being offline:</a:t>
            </a:r>
          </a:p>
          <a:p>
            <a:pPr lvl="2">
              <a:lnSpc>
                <a:spcPct val="140000"/>
              </a:lnSpc>
            </a:pPr>
            <a:r>
              <a:rPr lang="en-US" dirty="0" smtClean="0"/>
              <a:t>Stigma/being “different”</a:t>
            </a:r>
          </a:p>
          <a:p>
            <a:pPr lvl="2">
              <a:lnSpc>
                <a:spcPct val="140000"/>
              </a:lnSpc>
            </a:pPr>
            <a:r>
              <a:rPr lang="en-US" dirty="0" smtClean="0"/>
              <a:t>Comfort</a:t>
            </a:r>
          </a:p>
        </p:txBody>
      </p:sp>
    </p:spTree>
    <p:extLst>
      <p:ext uri="{BB962C8B-B14F-4D97-AF65-F5344CB8AC3E}">
        <p14:creationId xmlns:p14="http://schemas.microsoft.com/office/powerpoint/2010/main" val="52078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Interlude: Forgotten Populations</a:t>
            </a:r>
            <a:endParaRPr lang="en-US" dirty="0"/>
          </a:p>
        </p:txBody>
      </p:sp>
      <p:sp>
        <p:nvSpPr>
          <p:cNvPr id="3" name="Content Placeholder 2"/>
          <p:cNvSpPr>
            <a:spLocks noGrp="1"/>
          </p:cNvSpPr>
          <p:nvPr>
            <p:ph idx="1"/>
          </p:nvPr>
        </p:nvSpPr>
        <p:spPr/>
        <p:txBody>
          <a:bodyPr/>
          <a:lstStyle/>
          <a:p>
            <a:pPr>
              <a:lnSpc>
                <a:spcPct val="120000"/>
              </a:lnSpc>
            </a:pPr>
            <a:r>
              <a:rPr lang="en-US" dirty="0" smtClean="0"/>
              <a:t>Anyone who is marginalized</a:t>
            </a:r>
          </a:p>
          <a:p>
            <a:pPr lvl="1">
              <a:lnSpc>
                <a:spcPct val="120000"/>
              </a:lnSpc>
            </a:pPr>
            <a:r>
              <a:rPr lang="en-US" dirty="0" smtClean="0"/>
              <a:t>Poor neighborhoods/regions</a:t>
            </a:r>
          </a:p>
          <a:p>
            <a:pPr lvl="1">
              <a:lnSpc>
                <a:spcPct val="120000"/>
              </a:lnSpc>
            </a:pPr>
            <a:r>
              <a:rPr lang="en-US" dirty="0" smtClean="0"/>
              <a:t>Rural and/or remote communities</a:t>
            </a:r>
          </a:p>
          <a:p>
            <a:pPr lvl="1">
              <a:lnSpc>
                <a:spcPct val="120000"/>
              </a:lnSpc>
            </a:pPr>
            <a:r>
              <a:rPr lang="en-US" dirty="0" smtClean="0"/>
              <a:t>Minorities</a:t>
            </a:r>
          </a:p>
          <a:p>
            <a:pPr lvl="1">
              <a:lnSpc>
                <a:spcPct val="120000"/>
              </a:lnSpc>
            </a:pPr>
            <a:r>
              <a:rPr lang="en-US" dirty="0" smtClean="0"/>
              <a:t>Prisoners</a:t>
            </a:r>
          </a:p>
          <a:p>
            <a:pPr lvl="1">
              <a:lnSpc>
                <a:spcPct val="120000"/>
              </a:lnSpc>
            </a:pPr>
            <a:r>
              <a:rPr lang="en-US" dirty="0" smtClean="0"/>
              <a:t>…</a:t>
            </a:r>
            <a:endParaRPr lang="en-US" dirty="0"/>
          </a:p>
        </p:txBody>
      </p:sp>
    </p:spTree>
    <p:extLst>
      <p:ext uri="{BB962C8B-B14F-4D97-AF65-F5344CB8AC3E}">
        <p14:creationId xmlns:p14="http://schemas.microsoft.com/office/powerpoint/2010/main" val="109192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6894"/>
            <a:ext cx="7024744" cy="1143000"/>
          </a:xfrm>
        </p:spPr>
        <p:txBody>
          <a:bodyPr/>
          <a:lstStyle/>
          <a:p>
            <a:r>
              <a:rPr lang="en-US" dirty="0" smtClean="0"/>
              <a:t>Ongoing Studies</a:t>
            </a:r>
            <a:endParaRPr lang="en-US" dirty="0"/>
          </a:p>
        </p:txBody>
      </p:sp>
      <p:pic>
        <p:nvPicPr>
          <p:cNvPr id="4" name="Picture 3" descr="Village Fe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666" y="3817732"/>
            <a:ext cx="3998619" cy="2494790"/>
          </a:xfrm>
          <a:prstGeom prst="rect">
            <a:avLst/>
          </a:prstGeom>
        </p:spPr>
      </p:pic>
      <p:sp>
        <p:nvSpPr>
          <p:cNvPr id="6" name="Content Placeholder 2"/>
          <p:cNvSpPr>
            <a:spLocks noGrp="1"/>
          </p:cNvSpPr>
          <p:nvPr>
            <p:ph idx="1"/>
          </p:nvPr>
        </p:nvSpPr>
        <p:spPr>
          <a:xfrm>
            <a:off x="1043492" y="1861092"/>
            <a:ext cx="6777317" cy="3508977"/>
          </a:xfrm>
        </p:spPr>
        <p:txBody>
          <a:bodyPr>
            <a:normAutofit fontScale="92500" lnSpcReduction="10000"/>
          </a:bodyPr>
          <a:lstStyle/>
          <a:p>
            <a:pPr>
              <a:lnSpc>
                <a:spcPct val="120000"/>
              </a:lnSpc>
            </a:pPr>
            <a:r>
              <a:rPr lang="en-US" b="1" dirty="0" smtClean="0"/>
              <a:t>“Access Denied: Broadband in Rural England and Wales”</a:t>
            </a:r>
          </a:p>
          <a:p>
            <a:pPr lvl="1">
              <a:lnSpc>
                <a:spcPct val="120000"/>
              </a:lnSpc>
            </a:pPr>
            <a:r>
              <a:rPr lang="en-US" dirty="0" smtClean="0"/>
              <a:t>Qualitative interviews + expert interviews</a:t>
            </a:r>
          </a:p>
          <a:p>
            <a:pPr lvl="1">
              <a:lnSpc>
                <a:spcPct val="120000"/>
              </a:lnSpc>
            </a:pPr>
            <a:r>
              <a:rPr lang="en-US" dirty="0" smtClean="0"/>
              <a:t>Findings show serious issues in both shallow and deep rural areas</a:t>
            </a:r>
          </a:p>
          <a:p>
            <a:pPr lvl="2">
              <a:lnSpc>
                <a:spcPct val="120000"/>
              </a:lnSpc>
            </a:pPr>
            <a:r>
              <a:rPr lang="en-US" dirty="0" smtClean="0"/>
              <a:t>Slow</a:t>
            </a:r>
          </a:p>
          <a:p>
            <a:pPr lvl="2">
              <a:lnSpc>
                <a:spcPct val="120000"/>
              </a:lnSpc>
            </a:pPr>
            <a:r>
              <a:rPr lang="en-US" dirty="0" smtClean="0"/>
              <a:t>Unreliable/cutting out</a:t>
            </a:r>
          </a:p>
          <a:p>
            <a:pPr lvl="1">
              <a:lnSpc>
                <a:spcPct val="120000"/>
              </a:lnSpc>
            </a:pPr>
            <a:r>
              <a:rPr lang="en-US" dirty="0" smtClean="0"/>
              <a:t>Many alternative “solutions”                               not viable in rural areas</a:t>
            </a:r>
          </a:p>
        </p:txBody>
      </p:sp>
    </p:spTree>
    <p:extLst>
      <p:ext uri="{BB962C8B-B14F-4D97-AF65-F5344CB8AC3E}">
        <p14:creationId xmlns:p14="http://schemas.microsoft.com/office/powerpoint/2010/main" val="136355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71404"/>
            <a:ext cx="7024744" cy="1143000"/>
          </a:xfrm>
        </p:spPr>
        <p:txBody>
          <a:bodyPr/>
          <a:lstStyle/>
          <a:p>
            <a:r>
              <a:rPr lang="en-US" dirty="0" smtClean="0"/>
              <a:t>Policies</a:t>
            </a:r>
            <a:endParaRPr lang="en-US" dirty="0"/>
          </a:p>
        </p:txBody>
      </p:sp>
      <p:sp>
        <p:nvSpPr>
          <p:cNvPr id="3" name="Content Placeholder 2"/>
          <p:cNvSpPr>
            <a:spLocks noGrp="1"/>
          </p:cNvSpPr>
          <p:nvPr>
            <p:ph idx="1"/>
          </p:nvPr>
        </p:nvSpPr>
        <p:spPr>
          <a:xfrm>
            <a:off x="1043492" y="1814622"/>
            <a:ext cx="7024744" cy="4520605"/>
          </a:xfrm>
        </p:spPr>
        <p:txBody>
          <a:bodyPr>
            <a:normAutofit fontScale="92500"/>
          </a:bodyPr>
          <a:lstStyle/>
          <a:p>
            <a:pPr>
              <a:lnSpc>
                <a:spcPct val="120000"/>
              </a:lnSpc>
            </a:pPr>
            <a:r>
              <a:rPr lang="en-US" dirty="0" smtClean="0"/>
              <a:t>Policies in high-penetration countries mostly tackle </a:t>
            </a:r>
            <a:r>
              <a:rPr lang="en-US" b="1" dirty="0" smtClean="0"/>
              <a:t>physical access barriers</a:t>
            </a:r>
          </a:p>
          <a:p>
            <a:pPr lvl="1">
              <a:lnSpc>
                <a:spcPct val="120000"/>
              </a:lnSpc>
            </a:pPr>
            <a:r>
              <a:rPr lang="en-US" dirty="0" smtClean="0"/>
              <a:t>E.g. provision of free or tax-free hardware</a:t>
            </a:r>
          </a:p>
          <a:p>
            <a:pPr lvl="1">
              <a:lnSpc>
                <a:spcPct val="120000"/>
              </a:lnSpc>
            </a:pPr>
            <a:r>
              <a:rPr lang="en-US" dirty="0" smtClean="0"/>
              <a:t>“The </a:t>
            </a:r>
            <a:r>
              <a:rPr lang="en-US" dirty="0"/>
              <a:t>Federal Communications Commission on Thursday voted 3 to 2 along party lines to approve a proposal to </a:t>
            </a:r>
            <a:r>
              <a:rPr lang="en-US" b="1" dirty="0"/>
              <a:t>explore subsidizing broadband Internet for poor Americans</a:t>
            </a:r>
            <a:r>
              <a:rPr lang="en-US" dirty="0"/>
              <a:t>. The plan, introduced last month by the agency’s Democratic chairman, Tom Wheeler, helps pave the way for sweeping changes to a $1.7 billion phone subsidy </a:t>
            </a:r>
            <a:r>
              <a:rPr lang="en-US" dirty="0" smtClean="0"/>
              <a:t>program” (Ruiz, 2015).</a:t>
            </a:r>
            <a:endParaRPr lang="en-US" dirty="0"/>
          </a:p>
        </p:txBody>
      </p:sp>
    </p:spTree>
    <p:extLst>
      <p:ext uri="{BB962C8B-B14F-4D97-AF65-F5344CB8AC3E}">
        <p14:creationId xmlns:p14="http://schemas.microsoft.com/office/powerpoint/2010/main" val="852442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8997"/>
            <a:ext cx="7024744" cy="1143000"/>
          </a:xfrm>
        </p:spPr>
        <p:txBody>
          <a:bodyPr/>
          <a:lstStyle/>
          <a:p>
            <a:r>
              <a:rPr lang="en-US" dirty="0" smtClean="0"/>
              <a:t>Policies</a:t>
            </a:r>
            <a:endParaRPr lang="en-US" dirty="0"/>
          </a:p>
        </p:txBody>
      </p:sp>
      <p:sp>
        <p:nvSpPr>
          <p:cNvPr id="3" name="Content Placeholder 2"/>
          <p:cNvSpPr>
            <a:spLocks noGrp="1"/>
          </p:cNvSpPr>
          <p:nvPr>
            <p:ph idx="1"/>
          </p:nvPr>
        </p:nvSpPr>
        <p:spPr>
          <a:xfrm>
            <a:off x="1043492" y="1897871"/>
            <a:ext cx="6777317" cy="3508977"/>
          </a:xfrm>
        </p:spPr>
        <p:txBody>
          <a:bodyPr/>
          <a:lstStyle/>
          <a:p>
            <a:pPr>
              <a:lnSpc>
                <a:spcPct val="120000"/>
              </a:lnSpc>
            </a:pPr>
            <a:r>
              <a:rPr lang="en-US" dirty="0" smtClean="0"/>
              <a:t>Some policies tackle(d) skills</a:t>
            </a:r>
          </a:p>
          <a:p>
            <a:pPr lvl="1">
              <a:lnSpc>
                <a:spcPct val="120000"/>
              </a:lnSpc>
            </a:pPr>
            <a:r>
              <a:rPr lang="en-US" dirty="0" smtClean="0"/>
              <a:t>E.g. UK Online Centers</a:t>
            </a:r>
          </a:p>
          <a:p>
            <a:pPr lvl="1">
              <a:lnSpc>
                <a:spcPct val="120000"/>
              </a:lnSpc>
            </a:pPr>
            <a:r>
              <a:rPr lang="en-US" dirty="0" smtClean="0"/>
              <a:t>Community programs</a:t>
            </a:r>
          </a:p>
          <a:p>
            <a:pPr lvl="1">
              <a:lnSpc>
                <a:spcPct val="120000"/>
              </a:lnSpc>
            </a:pPr>
            <a:r>
              <a:rPr lang="en-US" dirty="0" smtClean="0"/>
              <a:t>Digital champions</a:t>
            </a:r>
          </a:p>
          <a:p>
            <a:pPr lvl="1">
              <a:lnSpc>
                <a:spcPct val="120000"/>
              </a:lnSpc>
            </a:pPr>
            <a:endParaRPr lang="en-US" dirty="0"/>
          </a:p>
          <a:p>
            <a:pPr>
              <a:lnSpc>
                <a:spcPct val="120000"/>
              </a:lnSpc>
            </a:pPr>
            <a:r>
              <a:rPr lang="en-US" dirty="0" smtClean="0"/>
              <a:t>Recent changes show a move back to infrastructure and physical access</a:t>
            </a:r>
          </a:p>
        </p:txBody>
      </p:sp>
    </p:spTree>
    <p:extLst>
      <p:ext uri="{BB962C8B-B14F-4D97-AF65-F5344CB8AC3E}">
        <p14:creationId xmlns:p14="http://schemas.microsoft.com/office/powerpoint/2010/main" val="39972881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MI, Detroit Context</a:t>
            </a:r>
            <a:endParaRPr lang="en-US" dirty="0"/>
          </a:p>
        </p:txBody>
      </p:sp>
      <p:sp>
        <p:nvSpPr>
          <p:cNvPr id="3" name="Content Placeholder 2"/>
          <p:cNvSpPr>
            <a:spLocks noGrp="1"/>
          </p:cNvSpPr>
          <p:nvPr>
            <p:ph idx="1"/>
          </p:nvPr>
        </p:nvSpPr>
        <p:spPr/>
        <p:txBody>
          <a:bodyPr>
            <a:normAutofit/>
          </a:bodyPr>
          <a:lstStyle/>
          <a:p>
            <a:pPr>
              <a:lnSpc>
                <a:spcPct val="120000"/>
              </a:lnSpc>
            </a:pPr>
            <a:r>
              <a:rPr lang="en-US" dirty="0" smtClean="0"/>
              <a:t>US context: 84% internet users (stagnation since 2012)</a:t>
            </a:r>
          </a:p>
          <a:p>
            <a:pPr lvl="1">
              <a:lnSpc>
                <a:spcPct val="120000"/>
              </a:lnSpc>
            </a:pPr>
            <a:r>
              <a:rPr lang="en-US" dirty="0">
                <a:hlinkClick r:id="rId3"/>
              </a:rPr>
              <a:t>http://www.pewinternet.org/2015/06/26/americans-internet-access-2000-2015</a:t>
            </a:r>
            <a:r>
              <a:rPr lang="en-US" dirty="0" smtClean="0">
                <a:hlinkClick r:id="rId3"/>
              </a:rPr>
              <a:t>/</a:t>
            </a:r>
            <a:r>
              <a:rPr lang="en-US" dirty="0" smtClean="0"/>
              <a:t> </a:t>
            </a:r>
          </a:p>
          <a:p>
            <a:pPr>
              <a:lnSpc>
                <a:spcPct val="120000"/>
              </a:lnSpc>
            </a:pPr>
            <a:r>
              <a:rPr lang="en-US" dirty="0" smtClean="0"/>
              <a:t>Classic patterns of digital inequality persist</a:t>
            </a:r>
            <a:endParaRPr lang="en-US" dirty="0"/>
          </a:p>
        </p:txBody>
      </p:sp>
    </p:spTree>
    <p:extLst>
      <p:ext uri="{BB962C8B-B14F-4D97-AF65-F5344CB8AC3E}">
        <p14:creationId xmlns:p14="http://schemas.microsoft.com/office/powerpoint/2010/main" val="39500422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pPr>
              <a:lnSpc>
                <a:spcPct val="140000"/>
              </a:lnSpc>
            </a:pPr>
            <a:r>
              <a:rPr lang="en-US" dirty="0" smtClean="0"/>
              <a:t>Digital divide vs. digital inequality</a:t>
            </a:r>
          </a:p>
          <a:p>
            <a:pPr lvl="1">
              <a:lnSpc>
                <a:spcPct val="140000"/>
              </a:lnSpc>
            </a:pPr>
            <a:r>
              <a:rPr lang="en-US" dirty="0" smtClean="0"/>
              <a:t>“Traditional” factors</a:t>
            </a:r>
          </a:p>
          <a:p>
            <a:pPr lvl="1">
              <a:lnSpc>
                <a:spcPct val="140000"/>
              </a:lnSpc>
            </a:pPr>
            <a:r>
              <a:rPr lang="en-US" dirty="0" smtClean="0"/>
              <a:t>Consequences</a:t>
            </a:r>
          </a:p>
          <a:p>
            <a:pPr lvl="1">
              <a:lnSpc>
                <a:spcPct val="140000"/>
              </a:lnSpc>
            </a:pPr>
            <a:r>
              <a:rPr lang="en-US" dirty="0" smtClean="0"/>
              <a:t>Additional factors</a:t>
            </a:r>
          </a:p>
          <a:p>
            <a:pPr lvl="1">
              <a:lnSpc>
                <a:spcPct val="140000"/>
              </a:lnSpc>
            </a:pPr>
            <a:r>
              <a:rPr lang="en-US" dirty="0" smtClean="0"/>
              <a:t>Recent and ongoing studies</a:t>
            </a:r>
          </a:p>
          <a:p>
            <a:pPr>
              <a:lnSpc>
                <a:spcPct val="140000"/>
              </a:lnSpc>
            </a:pPr>
            <a:r>
              <a:rPr lang="en-US" dirty="0" smtClean="0"/>
              <a:t>Policies</a:t>
            </a:r>
          </a:p>
          <a:p>
            <a:pPr>
              <a:lnSpc>
                <a:spcPct val="140000"/>
              </a:lnSpc>
            </a:pPr>
            <a:r>
              <a:rPr lang="en-US" dirty="0" smtClean="0"/>
              <a:t>The US, MI, and Detroit context</a:t>
            </a:r>
          </a:p>
          <a:p>
            <a:pPr>
              <a:lnSpc>
                <a:spcPct val="140000"/>
              </a:lnSpc>
            </a:pPr>
            <a:r>
              <a:rPr lang="en-US" dirty="0" smtClean="0"/>
              <a:t>Possible future research</a:t>
            </a:r>
          </a:p>
        </p:txBody>
      </p:sp>
    </p:spTree>
    <p:extLst>
      <p:ext uri="{BB962C8B-B14F-4D97-AF65-F5344CB8AC3E}">
        <p14:creationId xmlns:p14="http://schemas.microsoft.com/office/powerpoint/2010/main" val="1242174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26 at 3.46.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71" y="805457"/>
            <a:ext cx="7661532" cy="5554029"/>
          </a:xfrm>
          <a:prstGeom prst="rect">
            <a:avLst/>
          </a:prstGeom>
        </p:spPr>
      </p:pic>
    </p:spTree>
    <p:extLst>
      <p:ext uri="{BB962C8B-B14F-4D97-AF65-F5344CB8AC3E}">
        <p14:creationId xmlns:p14="http://schemas.microsoft.com/office/powerpoint/2010/main" val="1959294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MI, Detroit </a:t>
            </a:r>
            <a:r>
              <a:rPr lang="en-US" dirty="0" smtClean="0"/>
              <a:t>Context</a:t>
            </a:r>
            <a:endParaRPr lang="en-US" dirty="0"/>
          </a:p>
        </p:txBody>
      </p:sp>
      <p:sp>
        <p:nvSpPr>
          <p:cNvPr id="3" name="Content Placeholder 2"/>
          <p:cNvSpPr>
            <a:spLocks noGrp="1"/>
          </p:cNvSpPr>
          <p:nvPr>
            <p:ph idx="1"/>
          </p:nvPr>
        </p:nvSpPr>
        <p:spPr/>
        <p:txBody>
          <a:bodyPr/>
          <a:lstStyle/>
          <a:p>
            <a:pPr marL="342900" lvl="1">
              <a:lnSpc>
                <a:spcPct val="120000"/>
              </a:lnSpc>
            </a:pPr>
            <a:r>
              <a:rPr lang="en-US" dirty="0" smtClean="0"/>
              <a:t>Michigan statistically above average in computer ownership but below average in home internet access numbers (U.S</a:t>
            </a:r>
            <a:r>
              <a:rPr lang="en-US" dirty="0"/>
              <a:t>. Census Bureau, 2013</a:t>
            </a:r>
            <a:r>
              <a:rPr lang="en-US" dirty="0" smtClean="0"/>
              <a:t>)</a:t>
            </a:r>
          </a:p>
          <a:p>
            <a:pPr lvl="1">
              <a:lnSpc>
                <a:spcPct val="120000"/>
              </a:lnSpc>
            </a:pPr>
            <a:r>
              <a:rPr lang="en-US" dirty="0" smtClean="0"/>
              <a:t>88.6% have access to a computer at home (vs. 88.4% US average) </a:t>
            </a:r>
          </a:p>
          <a:p>
            <a:pPr lvl="1">
              <a:lnSpc>
                <a:spcPct val="120000"/>
              </a:lnSpc>
            </a:pPr>
            <a:r>
              <a:rPr lang="en-US" dirty="0" smtClean="0"/>
              <a:t>76.3% have high-speed internet access at home (vs. </a:t>
            </a:r>
            <a:r>
              <a:rPr lang="en-US" dirty="0" smtClean="0"/>
              <a:t>78.1% </a:t>
            </a:r>
            <a:r>
              <a:rPr lang="en-US" dirty="0" smtClean="0"/>
              <a:t>US average)</a:t>
            </a:r>
            <a:endParaRPr lang="en-US" dirty="0"/>
          </a:p>
        </p:txBody>
      </p:sp>
    </p:spTree>
    <p:extLst>
      <p:ext uri="{BB962C8B-B14F-4D97-AF65-F5344CB8AC3E}">
        <p14:creationId xmlns:p14="http://schemas.microsoft.com/office/powerpoint/2010/main" val="249069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26 at 5.2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19" y="697030"/>
            <a:ext cx="7491252" cy="5820200"/>
          </a:xfrm>
          <a:prstGeom prst="rect">
            <a:avLst/>
          </a:prstGeom>
        </p:spPr>
      </p:pic>
      <p:sp>
        <p:nvSpPr>
          <p:cNvPr id="3" name="Oval 2"/>
          <p:cNvSpPr/>
          <p:nvPr/>
        </p:nvSpPr>
        <p:spPr>
          <a:xfrm>
            <a:off x="5008829" y="2325068"/>
            <a:ext cx="1211690" cy="112946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04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26 at 5.3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77" y="694764"/>
            <a:ext cx="7430053" cy="5791486"/>
          </a:xfrm>
          <a:prstGeom prst="rect">
            <a:avLst/>
          </a:prstGeom>
        </p:spPr>
      </p:pic>
      <p:sp>
        <p:nvSpPr>
          <p:cNvPr id="4" name="Oval 3"/>
          <p:cNvSpPr/>
          <p:nvPr/>
        </p:nvSpPr>
        <p:spPr>
          <a:xfrm>
            <a:off x="5266375" y="2300061"/>
            <a:ext cx="1172279" cy="115283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22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6-26 at 5.32.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826" y="790438"/>
            <a:ext cx="4916973" cy="5710421"/>
          </a:xfrm>
          <a:prstGeom prst="rect">
            <a:avLst/>
          </a:prstGeom>
        </p:spPr>
      </p:pic>
      <p:sp>
        <p:nvSpPr>
          <p:cNvPr id="5" name="Oval 4"/>
          <p:cNvSpPr/>
          <p:nvPr/>
        </p:nvSpPr>
        <p:spPr>
          <a:xfrm>
            <a:off x="2948460" y="790438"/>
            <a:ext cx="1682378" cy="159495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61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MI, Detroit </a:t>
            </a:r>
            <a:r>
              <a:rPr lang="en-US" dirty="0" smtClean="0"/>
              <a:t>Context</a:t>
            </a:r>
            <a:endParaRPr lang="en-US" dirty="0"/>
          </a:p>
        </p:txBody>
      </p:sp>
      <p:pic>
        <p:nvPicPr>
          <p:cNvPr id="4" name="Picture 3" descr="Screen Shot 2015-06-26 at 6.26.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865" y="2553725"/>
            <a:ext cx="2908300" cy="3454400"/>
          </a:xfrm>
          <a:prstGeom prst="rect">
            <a:avLst/>
          </a:prstGeom>
        </p:spPr>
      </p:pic>
      <p:pic>
        <p:nvPicPr>
          <p:cNvPr id="5" name="Picture 4" descr="Screen Shot 2015-06-26 at 6.27.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77" y="2553725"/>
            <a:ext cx="1761067" cy="3454401"/>
          </a:xfrm>
          <a:prstGeom prst="rect">
            <a:avLst/>
          </a:prstGeom>
        </p:spPr>
      </p:pic>
      <p:sp>
        <p:nvSpPr>
          <p:cNvPr id="6" name="TextBox 5"/>
          <p:cNvSpPr txBox="1"/>
          <p:nvPr/>
        </p:nvSpPr>
        <p:spPr>
          <a:xfrm>
            <a:off x="1889592" y="6133863"/>
            <a:ext cx="1898940" cy="307777"/>
          </a:xfrm>
          <a:prstGeom prst="rect">
            <a:avLst/>
          </a:prstGeom>
          <a:noFill/>
        </p:spPr>
        <p:txBody>
          <a:bodyPr wrap="none" rtlCol="0">
            <a:spAutoFit/>
          </a:bodyPr>
          <a:lstStyle/>
          <a:p>
            <a:r>
              <a:rPr lang="en-US" sz="1400" dirty="0" smtClean="0"/>
              <a:t>Source: Crow, 2014. </a:t>
            </a:r>
            <a:endParaRPr lang="en-US" sz="1400" dirty="0"/>
          </a:p>
        </p:txBody>
      </p:sp>
    </p:spTree>
    <p:extLst>
      <p:ext uri="{BB962C8B-B14F-4D97-AF65-F5344CB8AC3E}">
        <p14:creationId xmlns:p14="http://schemas.microsoft.com/office/powerpoint/2010/main" val="328219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8998"/>
            <a:ext cx="7024744" cy="1143000"/>
          </a:xfrm>
        </p:spPr>
        <p:txBody>
          <a:bodyPr/>
          <a:lstStyle/>
          <a:p>
            <a:r>
              <a:rPr lang="en-US" dirty="0" smtClean="0"/>
              <a:t>Possible Future Research</a:t>
            </a:r>
            <a:endParaRPr lang="en-US" dirty="0"/>
          </a:p>
        </p:txBody>
      </p:sp>
      <p:sp>
        <p:nvSpPr>
          <p:cNvPr id="3" name="Content Placeholder 2"/>
          <p:cNvSpPr>
            <a:spLocks noGrp="1"/>
          </p:cNvSpPr>
          <p:nvPr>
            <p:ph idx="1"/>
          </p:nvPr>
        </p:nvSpPr>
        <p:spPr>
          <a:xfrm>
            <a:off x="1043492" y="1831998"/>
            <a:ext cx="6777317" cy="4320446"/>
          </a:xfrm>
        </p:spPr>
        <p:txBody>
          <a:bodyPr>
            <a:normAutofit fontScale="92500" lnSpcReduction="10000"/>
          </a:bodyPr>
          <a:lstStyle/>
          <a:p>
            <a:pPr>
              <a:lnSpc>
                <a:spcPct val="130000"/>
              </a:lnSpc>
            </a:pPr>
            <a:r>
              <a:rPr lang="en-US" dirty="0" smtClean="0"/>
              <a:t>ICT4Detroit: The Role of ICT in Collaboration for Detroit’s Revitalization</a:t>
            </a:r>
          </a:p>
          <a:p>
            <a:pPr lvl="1">
              <a:lnSpc>
                <a:spcPct val="130000"/>
              </a:lnSpc>
            </a:pPr>
            <a:r>
              <a:rPr lang="en-US" dirty="0" smtClean="0"/>
              <a:t>ICT use in revitalization efforts and obstacles</a:t>
            </a:r>
          </a:p>
          <a:p>
            <a:pPr lvl="1">
              <a:lnSpc>
                <a:spcPct val="130000"/>
              </a:lnSpc>
            </a:pPr>
            <a:r>
              <a:rPr lang="en-US" dirty="0" smtClean="0"/>
              <a:t>Initial focus on role of collaborative networks</a:t>
            </a:r>
          </a:p>
          <a:p>
            <a:pPr>
              <a:lnSpc>
                <a:spcPct val="130000"/>
              </a:lnSpc>
            </a:pPr>
            <a:r>
              <a:rPr lang="en-US" dirty="0" smtClean="0"/>
              <a:t>Expand project by adding a non-organizational component:</a:t>
            </a:r>
            <a:endParaRPr lang="en-US" dirty="0"/>
          </a:p>
          <a:p>
            <a:pPr lvl="1">
              <a:lnSpc>
                <a:spcPct val="130000"/>
              </a:lnSpc>
            </a:pPr>
            <a:r>
              <a:rPr lang="en-US" dirty="0" smtClean="0"/>
              <a:t>Community involvement</a:t>
            </a:r>
          </a:p>
          <a:p>
            <a:pPr lvl="1">
              <a:lnSpc>
                <a:spcPct val="130000"/>
              </a:lnSpc>
            </a:pPr>
            <a:r>
              <a:rPr lang="en-US" dirty="0" smtClean="0"/>
              <a:t>Individual perceptions of Detroit’s population(s), especially in the most affected neighborhoods</a:t>
            </a:r>
          </a:p>
          <a:p>
            <a:pPr lvl="1">
              <a:lnSpc>
                <a:spcPct val="130000"/>
              </a:lnSpc>
            </a:pPr>
            <a:r>
              <a:rPr lang="en-US" dirty="0" smtClean="0"/>
              <a:t>Initially qualitative</a:t>
            </a:r>
          </a:p>
        </p:txBody>
      </p:sp>
    </p:spTree>
    <p:extLst>
      <p:ext uri="{BB962C8B-B14F-4D97-AF65-F5344CB8AC3E}">
        <p14:creationId xmlns:p14="http://schemas.microsoft.com/office/powerpoint/2010/main" val="324266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8998"/>
            <a:ext cx="7024744" cy="1143000"/>
          </a:xfrm>
        </p:spPr>
        <p:txBody>
          <a:bodyPr/>
          <a:lstStyle/>
          <a:p>
            <a:r>
              <a:rPr lang="en-US" dirty="0" smtClean="0"/>
              <a:t>Possible Future Research</a:t>
            </a:r>
            <a:endParaRPr lang="en-US" dirty="0"/>
          </a:p>
        </p:txBody>
      </p:sp>
      <p:sp>
        <p:nvSpPr>
          <p:cNvPr id="3" name="Content Placeholder 2"/>
          <p:cNvSpPr>
            <a:spLocks noGrp="1"/>
          </p:cNvSpPr>
          <p:nvPr>
            <p:ph idx="1"/>
          </p:nvPr>
        </p:nvSpPr>
        <p:spPr>
          <a:xfrm>
            <a:off x="1043492" y="1831998"/>
            <a:ext cx="6777317" cy="4320446"/>
          </a:xfrm>
        </p:spPr>
        <p:txBody>
          <a:bodyPr>
            <a:normAutofit fontScale="77500" lnSpcReduction="20000"/>
          </a:bodyPr>
          <a:lstStyle/>
          <a:p>
            <a:pPr>
              <a:lnSpc>
                <a:spcPct val="130000"/>
              </a:lnSpc>
            </a:pPr>
            <a:r>
              <a:rPr lang="en-US" dirty="0" smtClean="0"/>
              <a:t>Mixed-methods study of internet access and use in Michigan</a:t>
            </a:r>
          </a:p>
          <a:p>
            <a:pPr lvl="1">
              <a:lnSpc>
                <a:spcPct val="130000"/>
              </a:lnSpc>
            </a:pPr>
            <a:r>
              <a:rPr lang="en-US" dirty="0" smtClean="0"/>
              <a:t>Survey of general use across the state</a:t>
            </a:r>
          </a:p>
          <a:p>
            <a:pPr lvl="1">
              <a:lnSpc>
                <a:spcPct val="130000"/>
              </a:lnSpc>
            </a:pPr>
            <a:r>
              <a:rPr lang="en-US" dirty="0" smtClean="0"/>
              <a:t>Qualitative component in select areas (e.g. problematic areas identified in previous research and the survey)</a:t>
            </a:r>
          </a:p>
          <a:p>
            <a:pPr lvl="1">
              <a:lnSpc>
                <a:spcPct val="130000"/>
              </a:lnSpc>
            </a:pPr>
            <a:r>
              <a:rPr lang="en-US" dirty="0" smtClean="0"/>
              <a:t>Focus not only on status quo, but combine with findings from ICT4Detroit, </a:t>
            </a:r>
            <a:r>
              <a:rPr lang="en-US" dirty="0" smtClean="0"/>
              <a:t>inform </a:t>
            </a:r>
            <a:r>
              <a:rPr lang="en-US" dirty="0" smtClean="0"/>
              <a:t>communities/policymakers, etc. </a:t>
            </a:r>
          </a:p>
          <a:p>
            <a:pPr>
              <a:lnSpc>
                <a:spcPct val="130000"/>
              </a:lnSpc>
            </a:pPr>
            <a:r>
              <a:rPr lang="en-US" dirty="0" smtClean="0"/>
              <a:t>Model for a larger study across the US</a:t>
            </a:r>
          </a:p>
          <a:p>
            <a:pPr lvl="1">
              <a:lnSpc>
                <a:spcPct val="130000"/>
              </a:lnSpc>
            </a:pPr>
            <a:r>
              <a:rPr lang="en-US" dirty="0" smtClean="0"/>
              <a:t>Some quantitative data available (e.g. Pew Internet or Census), but lack of in-depth data that provide a more complete </a:t>
            </a:r>
            <a:r>
              <a:rPr lang="en-US" dirty="0" smtClean="0"/>
              <a:t>picture</a:t>
            </a:r>
            <a:endParaRPr lang="en-US" dirty="0" smtClean="0"/>
          </a:p>
        </p:txBody>
      </p:sp>
    </p:spTree>
    <p:extLst>
      <p:ext uri="{BB962C8B-B14F-4D97-AF65-F5344CB8AC3E}">
        <p14:creationId xmlns:p14="http://schemas.microsoft.com/office/powerpoint/2010/main" val="10719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8644" y="2048902"/>
            <a:ext cx="6637468" cy="1362075"/>
          </a:xfrm>
        </p:spPr>
        <p:txBody>
          <a:bodyPr>
            <a:noAutofit/>
          </a:bodyPr>
          <a:lstStyle/>
          <a:p>
            <a:pPr algn="ctr"/>
            <a:r>
              <a:rPr lang="en-US" sz="4800" dirty="0" smtClean="0"/>
              <a:t>Thank </a:t>
            </a:r>
            <a:r>
              <a:rPr lang="en-US" sz="4800" dirty="0" smtClean="0"/>
              <a:t>you!</a:t>
            </a:r>
            <a:endParaRPr lang="en-US" sz="4800" dirty="0"/>
          </a:p>
        </p:txBody>
      </p:sp>
      <p:sp>
        <p:nvSpPr>
          <p:cNvPr id="2" name="TextBox 1"/>
          <p:cNvSpPr txBox="1"/>
          <p:nvPr/>
        </p:nvSpPr>
        <p:spPr>
          <a:xfrm>
            <a:off x="3069726" y="4051110"/>
            <a:ext cx="3032876" cy="646331"/>
          </a:xfrm>
          <a:prstGeom prst="rect">
            <a:avLst/>
          </a:prstGeom>
          <a:noFill/>
        </p:spPr>
        <p:txBody>
          <a:bodyPr wrap="none" rtlCol="0">
            <a:spAutoFit/>
          </a:bodyPr>
          <a:lstStyle/>
          <a:p>
            <a:pPr algn="ctr"/>
            <a:r>
              <a:rPr lang="en-US" sz="3600" dirty="0" smtClean="0">
                <a:solidFill>
                  <a:schemeClr val="bg1">
                    <a:lumMod val="50000"/>
                  </a:schemeClr>
                </a:solidFill>
              </a:rPr>
              <a:t>@</a:t>
            </a:r>
            <a:r>
              <a:rPr lang="en-US" sz="3600" dirty="0" err="1" smtClean="0">
                <a:solidFill>
                  <a:schemeClr val="bg1">
                    <a:lumMod val="50000"/>
                  </a:schemeClr>
                </a:solidFill>
              </a:rPr>
              <a:t>bibireisdorf</a:t>
            </a:r>
            <a:endParaRPr lang="en-US" sz="3600" dirty="0">
              <a:solidFill>
                <a:schemeClr val="bg1">
                  <a:lumMod val="50000"/>
                </a:schemeClr>
              </a:solidFill>
            </a:endParaRPr>
          </a:p>
        </p:txBody>
      </p:sp>
    </p:spTree>
    <p:extLst>
      <p:ext uri="{BB962C8B-B14F-4D97-AF65-F5344CB8AC3E}">
        <p14:creationId xmlns:p14="http://schemas.microsoft.com/office/powerpoint/2010/main" val="1667955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77352"/>
            <a:ext cx="7024744" cy="1143000"/>
          </a:xfrm>
        </p:spPr>
        <p:txBody>
          <a:bodyPr/>
          <a:lstStyle/>
          <a:p>
            <a:r>
              <a:rPr lang="en-US" dirty="0" smtClean="0"/>
              <a:t>Sources</a:t>
            </a:r>
            <a:endParaRPr lang="en-US" dirty="0"/>
          </a:p>
        </p:txBody>
      </p:sp>
      <p:sp>
        <p:nvSpPr>
          <p:cNvPr id="3" name="Content Placeholder 2"/>
          <p:cNvSpPr>
            <a:spLocks noGrp="1"/>
          </p:cNvSpPr>
          <p:nvPr>
            <p:ph idx="1"/>
          </p:nvPr>
        </p:nvSpPr>
        <p:spPr>
          <a:xfrm>
            <a:off x="1043492" y="1537430"/>
            <a:ext cx="7165392" cy="4844266"/>
          </a:xfrm>
        </p:spPr>
        <p:txBody>
          <a:bodyPr>
            <a:normAutofit fontScale="62500" lnSpcReduction="20000"/>
          </a:bodyPr>
          <a:lstStyle/>
          <a:p>
            <a:r>
              <a:rPr lang="en-US" dirty="0" smtClean="0"/>
              <a:t>Crow, D. (2014). </a:t>
            </a:r>
            <a:r>
              <a:rPr lang="en-US" dirty="0"/>
              <a:t>Digital divide exacerbates US </a:t>
            </a:r>
            <a:r>
              <a:rPr lang="en-US" dirty="0" smtClean="0"/>
              <a:t>inequality. </a:t>
            </a:r>
            <a:r>
              <a:rPr lang="en-US" i="1" dirty="0" smtClean="0"/>
              <a:t>Financial Times. </a:t>
            </a:r>
            <a:r>
              <a:rPr lang="en-US" dirty="0"/>
              <a:t>Online: </a:t>
            </a:r>
            <a:r>
              <a:rPr lang="en-US" dirty="0">
                <a:hlinkClick r:id="rId2"/>
              </a:rPr>
              <a:t>http://www.ft.com/cms/s/2</a:t>
            </a:r>
            <a:r>
              <a:rPr lang="en-US" dirty="0" smtClean="0">
                <a:hlinkClick r:id="rId2"/>
              </a:rPr>
              <a:t>/b75d095a</a:t>
            </a:r>
            <a:r>
              <a:rPr lang="en-US" dirty="0">
                <a:hlinkClick r:id="rId2"/>
              </a:rPr>
              <a:t>-5d76-11e4-9753</a:t>
            </a:r>
            <a:r>
              <a:rPr lang="en-US" dirty="0" smtClean="0">
                <a:hlinkClick r:id="rId2"/>
              </a:rPr>
              <a:t>-00144feabdc0</a:t>
            </a:r>
            <a:r>
              <a:rPr lang="en-US" dirty="0">
                <a:hlinkClick r:id="rId2"/>
              </a:rPr>
              <a:t>.</a:t>
            </a:r>
            <a:r>
              <a:rPr lang="en-US" dirty="0" smtClean="0">
                <a:hlinkClick r:id="rId2"/>
              </a:rPr>
              <a:t>html</a:t>
            </a:r>
            <a:r>
              <a:rPr lang="en-US" dirty="0" smtClean="0"/>
              <a:t> </a:t>
            </a:r>
          </a:p>
          <a:p>
            <a:r>
              <a:rPr lang="en-US" dirty="0" err="1"/>
              <a:t>Helsper</a:t>
            </a:r>
            <a:r>
              <a:rPr lang="en-US" dirty="0"/>
              <a:t>, E.J. (2011). The Emergence of a Digital Underclass. Digital Policies in the UK and Evidence for Inclusion. </a:t>
            </a:r>
            <a:r>
              <a:rPr lang="en-US" i="1" dirty="0"/>
              <a:t>LSE Media Policy Project: Media policy brief 3</a:t>
            </a:r>
            <a:r>
              <a:rPr lang="en-US" dirty="0"/>
              <a:t>. London: London School of Economics</a:t>
            </a:r>
            <a:r>
              <a:rPr lang="en-US" dirty="0" smtClean="0"/>
              <a:t>.</a:t>
            </a:r>
          </a:p>
          <a:p>
            <a:r>
              <a:rPr lang="en-US" dirty="0" smtClean="0"/>
              <a:t>Perrin, A., &amp; Duggan, M. (2015). </a:t>
            </a:r>
            <a:r>
              <a:rPr lang="en-US" i="1" dirty="0"/>
              <a:t>Americans’ Internet Access: 2000-</a:t>
            </a:r>
            <a:r>
              <a:rPr lang="en-US" i="1" dirty="0" smtClean="0"/>
              <a:t>2015</a:t>
            </a:r>
            <a:r>
              <a:rPr lang="en-US" dirty="0" smtClean="0"/>
              <a:t>. Pew Research Center. Online</a:t>
            </a:r>
            <a:r>
              <a:rPr lang="en-US" dirty="0"/>
              <a:t>: </a:t>
            </a:r>
            <a:r>
              <a:rPr lang="en-US" dirty="0">
                <a:hlinkClick r:id="rId3"/>
              </a:rPr>
              <a:t>http://www.pewinternet.org/2015/06/26/americans-internet-access-2000-2015</a:t>
            </a:r>
            <a:r>
              <a:rPr lang="en-US" dirty="0" smtClean="0">
                <a:hlinkClick r:id="rId3"/>
              </a:rPr>
              <a:t>/</a:t>
            </a:r>
            <a:r>
              <a:rPr lang="en-US" dirty="0" smtClean="0"/>
              <a:t> </a:t>
            </a:r>
          </a:p>
          <a:p>
            <a:r>
              <a:rPr lang="en-US" dirty="0" smtClean="0"/>
              <a:t>Ruiz, R.R. (2015). </a:t>
            </a:r>
            <a:r>
              <a:rPr lang="en-US" dirty="0"/>
              <a:t>F.C.C. Will Continue Plan to Subsidize Broadband for the </a:t>
            </a:r>
            <a:r>
              <a:rPr lang="en-US" dirty="0" smtClean="0"/>
              <a:t>Poor. </a:t>
            </a:r>
            <a:r>
              <a:rPr lang="en-US" i="1" dirty="0" smtClean="0"/>
              <a:t>The New York Times</a:t>
            </a:r>
            <a:r>
              <a:rPr lang="en-US" dirty="0" smtClean="0"/>
              <a:t>. </a:t>
            </a:r>
            <a:r>
              <a:rPr lang="en-US" dirty="0"/>
              <a:t>Online: </a:t>
            </a:r>
            <a:r>
              <a:rPr lang="en-US" dirty="0">
                <a:hlinkClick r:id="rId4"/>
              </a:rPr>
              <a:t>http://www.nytimes.com/2015/06/19/business/fcc-will-continue-plan-to-subsidize-broadband-for-the-poor.html?partner=rss&amp;emc=rss&amp;_r=</a:t>
            </a:r>
            <a:r>
              <a:rPr lang="en-US" dirty="0" smtClean="0">
                <a:hlinkClick r:id="rId4"/>
              </a:rPr>
              <a:t>1</a:t>
            </a:r>
            <a:r>
              <a:rPr lang="en-US" dirty="0" smtClean="0"/>
              <a:t> </a:t>
            </a:r>
          </a:p>
          <a:p>
            <a:r>
              <a:rPr lang="en-US" dirty="0" smtClean="0"/>
              <a:t>Rogers</a:t>
            </a:r>
            <a:r>
              <a:rPr lang="en-US" dirty="0"/>
              <a:t>, E. (2001). Digital divides revisited: what is new about divides and their research? </a:t>
            </a:r>
            <a:r>
              <a:rPr lang="en-US" i="1" dirty="0"/>
              <a:t>Convergence, 7</a:t>
            </a:r>
            <a:r>
              <a:rPr lang="en-US" dirty="0"/>
              <a:t>(4), 96-111. </a:t>
            </a:r>
            <a:endParaRPr lang="en-US" dirty="0" smtClean="0"/>
          </a:p>
          <a:p>
            <a:r>
              <a:rPr lang="en-US" dirty="0" smtClean="0"/>
              <a:t>U.S. Census Bureau (2013). </a:t>
            </a:r>
            <a:r>
              <a:rPr lang="en-US" i="1" dirty="0"/>
              <a:t>Computer and Internet Use in the United States: </a:t>
            </a:r>
            <a:r>
              <a:rPr lang="en-US" i="1" dirty="0" smtClean="0"/>
              <a:t>2013</a:t>
            </a:r>
            <a:r>
              <a:rPr lang="en-US" dirty="0" smtClean="0"/>
              <a:t>.</a:t>
            </a:r>
            <a:endParaRPr lang="en-US" dirty="0"/>
          </a:p>
          <a:p>
            <a:r>
              <a:rPr lang="en-US" dirty="0"/>
              <a:t>Van </a:t>
            </a:r>
            <a:r>
              <a:rPr lang="en-US" dirty="0" err="1"/>
              <a:t>Dijk</a:t>
            </a:r>
            <a:r>
              <a:rPr lang="en-US" dirty="0"/>
              <a:t>, J. &amp;, Hacker, K. (2003). The Digital Divide as a Complex and Dynamic Phenomenon. </a:t>
            </a:r>
            <a:r>
              <a:rPr lang="en-US" i="1" dirty="0"/>
              <a:t>The Information Society, 19</a:t>
            </a:r>
            <a:r>
              <a:rPr lang="en-US" dirty="0"/>
              <a:t>, 315–326. London/New York: </a:t>
            </a:r>
            <a:r>
              <a:rPr lang="en-US" dirty="0" err="1"/>
              <a:t>Routledge</a:t>
            </a:r>
            <a:r>
              <a:rPr lang="en-US" dirty="0"/>
              <a:t>.</a:t>
            </a:r>
          </a:p>
          <a:p>
            <a:r>
              <a:rPr lang="en-US" dirty="0" err="1"/>
              <a:t>Zillien</a:t>
            </a:r>
            <a:r>
              <a:rPr lang="en-US" dirty="0"/>
              <a:t>, U., &amp; </a:t>
            </a:r>
            <a:r>
              <a:rPr lang="en-US" dirty="0" err="1"/>
              <a:t>Hargittai</a:t>
            </a:r>
            <a:r>
              <a:rPr lang="en-US" dirty="0"/>
              <a:t>, E. (2009). Digital Distinction: Status-Specific Types of Internet Usage. </a:t>
            </a:r>
            <a:r>
              <a:rPr lang="en-US" i="1" dirty="0"/>
              <a:t>Social Science Quarterly, 90</a:t>
            </a:r>
            <a:r>
              <a:rPr lang="en-US" dirty="0"/>
              <a:t>(2), 274-291</a:t>
            </a:r>
            <a:r>
              <a:rPr lang="en-US" dirty="0" smtClean="0"/>
              <a:t>.</a:t>
            </a:r>
            <a:endParaRPr lang="en-US" dirty="0"/>
          </a:p>
        </p:txBody>
      </p:sp>
    </p:spTree>
    <p:extLst>
      <p:ext uri="{BB962C8B-B14F-4D97-AF65-F5344CB8AC3E}">
        <p14:creationId xmlns:p14="http://schemas.microsoft.com/office/powerpoint/2010/main" val="155246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Digital Divide vs. Inequality</a:t>
            </a:r>
            <a:endParaRPr lang="en-US" dirty="0"/>
          </a:p>
        </p:txBody>
      </p:sp>
      <p:sp>
        <p:nvSpPr>
          <p:cNvPr id="3" name="Content Placeholder 2"/>
          <p:cNvSpPr>
            <a:spLocks noGrp="1"/>
          </p:cNvSpPr>
          <p:nvPr>
            <p:ph idx="1"/>
          </p:nvPr>
        </p:nvSpPr>
        <p:spPr/>
        <p:txBody>
          <a:bodyPr/>
          <a:lstStyle/>
          <a:p>
            <a:pPr>
              <a:lnSpc>
                <a:spcPct val="120000"/>
              </a:lnSpc>
              <a:spcBef>
                <a:spcPts val="1200"/>
              </a:spcBef>
            </a:pPr>
            <a:r>
              <a:rPr lang="en-US" dirty="0" smtClean="0"/>
              <a:t>Original digital divide as the gap between haves and have-nots, physical access vs. no access, and (later) use and non-use</a:t>
            </a:r>
          </a:p>
          <a:p>
            <a:pPr>
              <a:lnSpc>
                <a:spcPct val="120000"/>
              </a:lnSpc>
              <a:spcBef>
                <a:spcPts val="1200"/>
              </a:spcBef>
            </a:pPr>
            <a:r>
              <a:rPr lang="en-US" dirty="0" smtClean="0"/>
              <a:t>Focus on binary differentiation</a:t>
            </a:r>
          </a:p>
          <a:p>
            <a:pPr>
              <a:lnSpc>
                <a:spcPct val="120000"/>
              </a:lnSpc>
              <a:spcBef>
                <a:spcPts val="1200"/>
              </a:spcBef>
            </a:pPr>
            <a:r>
              <a:rPr lang="en-US" dirty="0" smtClean="0"/>
              <a:t>Policy focus on providing infrastructure and physical access, e.g. broadband and computers</a:t>
            </a:r>
            <a:endParaRPr lang="en-US" dirty="0"/>
          </a:p>
        </p:txBody>
      </p:sp>
    </p:spTree>
    <p:extLst>
      <p:ext uri="{BB962C8B-B14F-4D97-AF65-F5344CB8AC3E}">
        <p14:creationId xmlns:p14="http://schemas.microsoft.com/office/powerpoint/2010/main" val="396537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16" y="671404"/>
            <a:ext cx="7024744" cy="1143000"/>
          </a:xfrm>
        </p:spPr>
        <p:txBody>
          <a:bodyPr>
            <a:normAutofit/>
          </a:bodyPr>
          <a:lstStyle/>
          <a:p>
            <a:r>
              <a:rPr lang="en-US" dirty="0"/>
              <a:t>Digital Divide vs. </a:t>
            </a:r>
            <a:r>
              <a:rPr lang="en-US" dirty="0" smtClean="0"/>
              <a:t>Inequality</a:t>
            </a:r>
            <a:endParaRPr lang="en-US" dirty="0"/>
          </a:p>
        </p:txBody>
      </p:sp>
      <p:sp>
        <p:nvSpPr>
          <p:cNvPr id="3" name="Content Placeholder 2"/>
          <p:cNvSpPr>
            <a:spLocks noGrp="1"/>
          </p:cNvSpPr>
          <p:nvPr>
            <p:ph idx="1"/>
          </p:nvPr>
        </p:nvSpPr>
        <p:spPr>
          <a:xfrm>
            <a:off x="1043492" y="1984794"/>
            <a:ext cx="7568092" cy="3508977"/>
          </a:xfrm>
        </p:spPr>
        <p:txBody>
          <a:bodyPr/>
          <a:lstStyle/>
          <a:p>
            <a:pPr>
              <a:lnSpc>
                <a:spcPct val="120000"/>
              </a:lnSpc>
            </a:pPr>
            <a:r>
              <a:rPr lang="en-US" dirty="0" smtClean="0"/>
              <a:t>The </a:t>
            </a:r>
            <a:r>
              <a:rPr lang="en-US" b="1" dirty="0" smtClean="0"/>
              <a:t>digital divide </a:t>
            </a:r>
            <a:r>
              <a:rPr lang="en-US" dirty="0" smtClean="0"/>
              <a:t>is “the </a:t>
            </a:r>
            <a:r>
              <a:rPr lang="en-US" dirty="0"/>
              <a:t>gap that exists between individuals advantaged by the internet and those individuals relatively disadvantaged by the internet” (Rogers, 2001: 100</a:t>
            </a:r>
            <a:r>
              <a:rPr lang="en-US" dirty="0" smtClean="0"/>
              <a:t>).</a:t>
            </a:r>
            <a:endParaRPr lang="en-US" dirty="0"/>
          </a:p>
        </p:txBody>
      </p:sp>
      <p:pic>
        <p:nvPicPr>
          <p:cNvPr id="4" name="Picture 3" descr="20110714211709!DiffusionOfInnov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16" y="4259627"/>
            <a:ext cx="7010318" cy="2197828"/>
          </a:xfrm>
          <a:prstGeom prst="rect">
            <a:avLst/>
          </a:prstGeom>
        </p:spPr>
      </p:pic>
    </p:spTree>
    <p:extLst>
      <p:ext uri="{BB962C8B-B14F-4D97-AF65-F5344CB8AC3E}">
        <p14:creationId xmlns:p14="http://schemas.microsoft.com/office/powerpoint/2010/main" val="168501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Digital Divide vs. Inequality</a:t>
            </a:r>
            <a:endParaRPr lang="en-US" dirty="0"/>
          </a:p>
        </p:txBody>
      </p:sp>
      <p:sp>
        <p:nvSpPr>
          <p:cNvPr id="3" name="Content Placeholder 2"/>
          <p:cNvSpPr>
            <a:spLocks noGrp="1"/>
          </p:cNvSpPr>
          <p:nvPr>
            <p:ph idx="1"/>
          </p:nvPr>
        </p:nvSpPr>
        <p:spPr/>
        <p:txBody>
          <a:bodyPr/>
          <a:lstStyle/>
          <a:p>
            <a:pPr>
              <a:lnSpc>
                <a:spcPct val="120000"/>
              </a:lnSpc>
            </a:pPr>
            <a:r>
              <a:rPr lang="en-US" dirty="0" smtClean="0"/>
              <a:t>Move to several types of access divides (Van </a:t>
            </a:r>
            <a:r>
              <a:rPr lang="en-US" dirty="0" err="1"/>
              <a:t>Dijk</a:t>
            </a:r>
            <a:r>
              <a:rPr lang="en-US" dirty="0"/>
              <a:t> and </a:t>
            </a:r>
            <a:r>
              <a:rPr lang="en-US" dirty="0" smtClean="0"/>
              <a:t>Hacker, 2003</a:t>
            </a:r>
            <a:r>
              <a:rPr lang="en-US" dirty="0"/>
              <a:t>):</a:t>
            </a:r>
          </a:p>
          <a:p>
            <a:pPr lvl="1">
              <a:lnSpc>
                <a:spcPct val="120000"/>
              </a:lnSpc>
            </a:pPr>
            <a:r>
              <a:rPr lang="en-US" dirty="0" smtClean="0"/>
              <a:t>Mental </a:t>
            </a:r>
            <a:r>
              <a:rPr lang="en-US" dirty="0"/>
              <a:t>access (motivation)</a:t>
            </a:r>
          </a:p>
          <a:p>
            <a:pPr lvl="1">
              <a:lnSpc>
                <a:spcPct val="120000"/>
              </a:lnSpc>
            </a:pPr>
            <a:r>
              <a:rPr lang="en-US" dirty="0" smtClean="0"/>
              <a:t>Material </a:t>
            </a:r>
            <a:r>
              <a:rPr lang="en-US" dirty="0"/>
              <a:t>access</a:t>
            </a:r>
          </a:p>
          <a:p>
            <a:pPr lvl="1">
              <a:lnSpc>
                <a:spcPct val="120000"/>
              </a:lnSpc>
            </a:pPr>
            <a:r>
              <a:rPr lang="en-US" dirty="0" smtClean="0"/>
              <a:t>Skills </a:t>
            </a:r>
            <a:r>
              <a:rPr lang="en-US" dirty="0"/>
              <a:t>access</a:t>
            </a:r>
          </a:p>
          <a:p>
            <a:pPr lvl="1">
              <a:lnSpc>
                <a:spcPct val="120000"/>
              </a:lnSpc>
            </a:pPr>
            <a:r>
              <a:rPr lang="en-US" dirty="0" smtClean="0"/>
              <a:t>Usage </a:t>
            </a:r>
            <a:r>
              <a:rPr lang="en-US" dirty="0"/>
              <a:t>access</a:t>
            </a:r>
          </a:p>
        </p:txBody>
      </p:sp>
      <p:pic>
        <p:nvPicPr>
          <p:cNvPr id="6" name="Picture 5"/>
          <p:cNvPicPr>
            <a:picLocks noChangeAspect="1"/>
          </p:cNvPicPr>
          <p:nvPr/>
        </p:nvPicPr>
        <p:blipFill>
          <a:blip r:embed="rId3"/>
          <a:stretch>
            <a:fillRect/>
          </a:stretch>
        </p:blipFill>
        <p:spPr>
          <a:xfrm>
            <a:off x="5291668" y="3965222"/>
            <a:ext cx="3330220" cy="2497665"/>
          </a:xfrm>
          <a:prstGeom prst="rect">
            <a:avLst/>
          </a:prstGeom>
        </p:spPr>
      </p:pic>
    </p:spTree>
    <p:extLst>
      <p:ext uri="{BB962C8B-B14F-4D97-AF65-F5344CB8AC3E}">
        <p14:creationId xmlns:p14="http://schemas.microsoft.com/office/powerpoint/2010/main" val="255051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Inequality</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dirty="0"/>
              <a:t>No binary definition, but </a:t>
            </a:r>
            <a:r>
              <a:rPr lang="en-US" b="1" dirty="0" smtClean="0"/>
              <a:t>differences </a:t>
            </a:r>
            <a:r>
              <a:rPr lang="en-US" b="1" dirty="0"/>
              <a:t>in </a:t>
            </a:r>
            <a:r>
              <a:rPr lang="en-US" b="1" dirty="0" smtClean="0"/>
              <a:t>usage</a:t>
            </a:r>
            <a:r>
              <a:rPr lang="en-US" dirty="0" smtClean="0"/>
              <a:t> (e.g. DiMaggio et al., 2001; </a:t>
            </a:r>
            <a:r>
              <a:rPr lang="en-US" dirty="0" err="1" smtClean="0"/>
              <a:t>Zillien</a:t>
            </a:r>
            <a:r>
              <a:rPr lang="en-US" dirty="0" smtClean="0"/>
              <a:t> &amp; </a:t>
            </a:r>
            <a:r>
              <a:rPr lang="en-US" dirty="0" err="1" smtClean="0"/>
              <a:t>Hargittai</a:t>
            </a:r>
            <a:r>
              <a:rPr lang="en-US" dirty="0" smtClean="0"/>
              <a:t>, 2009)</a:t>
            </a:r>
            <a:endParaRPr lang="en-US" dirty="0"/>
          </a:p>
          <a:p>
            <a:pPr lvl="1">
              <a:lnSpc>
                <a:spcPct val="120000"/>
              </a:lnSpc>
            </a:pPr>
            <a:r>
              <a:rPr lang="en-US" dirty="0" smtClean="0"/>
              <a:t>Quality </a:t>
            </a:r>
            <a:r>
              <a:rPr lang="en-US" dirty="0"/>
              <a:t>&amp; location of access</a:t>
            </a:r>
          </a:p>
          <a:p>
            <a:pPr lvl="1">
              <a:lnSpc>
                <a:spcPct val="120000"/>
              </a:lnSpc>
            </a:pPr>
            <a:r>
              <a:rPr lang="en-US" dirty="0" smtClean="0"/>
              <a:t>Skills</a:t>
            </a:r>
            <a:endParaRPr lang="en-US" dirty="0"/>
          </a:p>
          <a:p>
            <a:pPr lvl="1">
              <a:lnSpc>
                <a:spcPct val="120000"/>
              </a:lnSpc>
            </a:pPr>
            <a:r>
              <a:rPr lang="en-US" dirty="0" smtClean="0"/>
              <a:t>Motivation</a:t>
            </a:r>
          </a:p>
          <a:p>
            <a:pPr lvl="1">
              <a:lnSpc>
                <a:spcPct val="120000"/>
              </a:lnSpc>
            </a:pPr>
            <a:r>
              <a:rPr lang="en-US" dirty="0" smtClean="0"/>
              <a:t>Frequency </a:t>
            </a:r>
            <a:r>
              <a:rPr lang="en-US" dirty="0"/>
              <a:t>of use</a:t>
            </a:r>
          </a:p>
          <a:p>
            <a:pPr lvl="1">
              <a:lnSpc>
                <a:spcPct val="120000"/>
              </a:lnSpc>
            </a:pPr>
            <a:r>
              <a:rPr lang="en-US" dirty="0" smtClean="0"/>
              <a:t>Breadth </a:t>
            </a:r>
            <a:r>
              <a:rPr lang="en-US" dirty="0"/>
              <a:t>of use</a:t>
            </a:r>
          </a:p>
          <a:p>
            <a:endParaRPr lang="en-US" dirty="0"/>
          </a:p>
        </p:txBody>
      </p:sp>
    </p:spTree>
    <p:extLst>
      <p:ext uri="{BB962C8B-B14F-4D97-AF65-F5344CB8AC3E}">
        <p14:creationId xmlns:p14="http://schemas.microsoft.com/office/powerpoint/2010/main" val="45251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Factors</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dirty="0" smtClean="0"/>
              <a:t>Income</a:t>
            </a:r>
            <a:endParaRPr lang="en-US" dirty="0"/>
          </a:p>
          <a:p>
            <a:pPr>
              <a:lnSpc>
                <a:spcPct val="120000"/>
              </a:lnSpc>
            </a:pPr>
            <a:r>
              <a:rPr lang="en-US" dirty="0" smtClean="0"/>
              <a:t>Age</a:t>
            </a:r>
            <a:endParaRPr lang="en-US" dirty="0"/>
          </a:p>
          <a:p>
            <a:pPr>
              <a:lnSpc>
                <a:spcPct val="120000"/>
              </a:lnSpc>
            </a:pPr>
            <a:r>
              <a:rPr lang="en-US" dirty="0" smtClean="0"/>
              <a:t>Education</a:t>
            </a:r>
            <a:endParaRPr lang="en-US" dirty="0"/>
          </a:p>
          <a:p>
            <a:pPr>
              <a:lnSpc>
                <a:spcPct val="120000"/>
              </a:lnSpc>
            </a:pPr>
            <a:r>
              <a:rPr lang="en-US" dirty="0" smtClean="0"/>
              <a:t>Gender </a:t>
            </a:r>
            <a:r>
              <a:rPr lang="en-US" dirty="0"/>
              <a:t>(in </a:t>
            </a:r>
            <a:r>
              <a:rPr lang="en-US" dirty="0" smtClean="0"/>
              <a:t>low penetration regions)</a:t>
            </a:r>
            <a:endParaRPr lang="en-US" dirty="0"/>
          </a:p>
          <a:p>
            <a:pPr>
              <a:lnSpc>
                <a:spcPct val="120000"/>
              </a:lnSpc>
            </a:pPr>
            <a:r>
              <a:rPr lang="en-US" dirty="0" smtClean="0"/>
              <a:t>Occupation</a:t>
            </a:r>
            <a:r>
              <a:rPr lang="en-US" dirty="0"/>
              <a:t>/Employment</a:t>
            </a:r>
          </a:p>
          <a:p>
            <a:pPr>
              <a:lnSpc>
                <a:spcPct val="120000"/>
              </a:lnSpc>
            </a:pPr>
            <a:r>
              <a:rPr lang="en-US" dirty="0"/>
              <a:t>Urban/Rural</a:t>
            </a:r>
          </a:p>
          <a:p>
            <a:pPr>
              <a:lnSpc>
                <a:spcPct val="120000"/>
              </a:lnSpc>
            </a:pPr>
            <a:r>
              <a:rPr lang="en-US" dirty="0" smtClean="0"/>
              <a:t>…</a:t>
            </a:r>
            <a:endParaRPr lang="en-US" dirty="0"/>
          </a:p>
        </p:txBody>
      </p:sp>
    </p:spTree>
    <p:extLst>
      <p:ext uri="{BB962C8B-B14F-4D97-AF65-F5344CB8AC3E}">
        <p14:creationId xmlns:p14="http://schemas.microsoft.com/office/powerpoint/2010/main" val="408326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normAutofit/>
          </a:bodyPr>
          <a:lstStyle/>
          <a:p>
            <a:pPr marL="68580" indent="0">
              <a:lnSpc>
                <a:spcPct val="120000"/>
              </a:lnSpc>
              <a:buNone/>
            </a:pPr>
            <a:r>
              <a:rPr lang="en-US" sz="2300" dirty="0"/>
              <a:t>“Overall, we find that a user’s </a:t>
            </a:r>
            <a:r>
              <a:rPr lang="en-US" sz="2300" b="1" dirty="0"/>
              <a:t>social </a:t>
            </a:r>
            <a:r>
              <a:rPr lang="en-US" sz="2300" b="1" dirty="0" smtClean="0"/>
              <a:t>status </a:t>
            </a:r>
            <a:r>
              <a:rPr lang="en-US" sz="2300" dirty="0" smtClean="0"/>
              <a:t>is </a:t>
            </a:r>
            <a:r>
              <a:rPr lang="en-US" sz="2300" dirty="0"/>
              <a:t>significantly related to various types of </a:t>
            </a:r>
            <a:r>
              <a:rPr lang="en-US" sz="2300" b="1" dirty="0"/>
              <a:t>capital-enhancing uses </a:t>
            </a:r>
            <a:r>
              <a:rPr lang="en-US" sz="2300" dirty="0"/>
              <a:t>of the Internet, suggesting that those already in more privileged positions are reaping the benefits of their time spent online more than users from lower socioeconomic </a:t>
            </a:r>
            <a:r>
              <a:rPr lang="en-US" sz="2300" dirty="0" smtClean="0"/>
              <a:t>backgrounds” </a:t>
            </a:r>
            <a:r>
              <a:rPr lang="en-US" sz="2300" dirty="0"/>
              <a:t>(</a:t>
            </a:r>
            <a:r>
              <a:rPr lang="en-US" sz="2300" dirty="0" err="1"/>
              <a:t>Zillien</a:t>
            </a:r>
            <a:r>
              <a:rPr lang="en-US" sz="2300" dirty="0"/>
              <a:t> &amp; </a:t>
            </a:r>
            <a:r>
              <a:rPr lang="en-US" sz="2300" dirty="0" err="1"/>
              <a:t>Hargittai</a:t>
            </a:r>
            <a:r>
              <a:rPr lang="en-US" sz="2300" dirty="0"/>
              <a:t>, 2009: </a:t>
            </a:r>
            <a:r>
              <a:rPr lang="en-US" sz="2300" dirty="0" smtClean="0"/>
              <a:t>287)</a:t>
            </a:r>
            <a:r>
              <a:rPr lang="en-US" sz="2300" dirty="0" smtClean="0"/>
              <a:t>.</a:t>
            </a:r>
            <a:endParaRPr lang="en-US" sz="2300" dirty="0"/>
          </a:p>
        </p:txBody>
      </p:sp>
    </p:spTree>
    <p:extLst>
      <p:ext uri="{BB962C8B-B14F-4D97-AF65-F5344CB8AC3E}">
        <p14:creationId xmlns:p14="http://schemas.microsoft.com/office/powerpoint/2010/main" val="302775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a:xfrm>
            <a:off x="1043492" y="2323652"/>
            <a:ext cx="4756175" cy="3913459"/>
          </a:xfrm>
        </p:spPr>
        <p:txBody>
          <a:bodyPr>
            <a:normAutofit fontScale="92500"/>
          </a:bodyPr>
          <a:lstStyle/>
          <a:p>
            <a:pPr marL="68580" indent="0">
              <a:lnSpc>
                <a:spcPct val="120000"/>
              </a:lnSpc>
              <a:buNone/>
            </a:pPr>
            <a:r>
              <a:rPr lang="en-US" dirty="0"/>
              <a:t>A </a:t>
            </a:r>
            <a:r>
              <a:rPr lang="en-US" b="1" dirty="0"/>
              <a:t>digital </a:t>
            </a:r>
            <a:r>
              <a:rPr lang="en-US" b="1" dirty="0" smtClean="0"/>
              <a:t>underclass </a:t>
            </a:r>
            <a:r>
              <a:rPr lang="en-US" dirty="0" smtClean="0"/>
              <a:t>has </a:t>
            </a:r>
            <a:r>
              <a:rPr lang="en-US" dirty="0" smtClean="0"/>
              <a:t>“incorporated </a:t>
            </a:r>
            <a:r>
              <a:rPr lang="en-US" dirty="0"/>
              <a:t>the internet into fewer aspects of their everyday lives over the years and, while their use has increased, they are becoming relatively more disadvantaged compared to other internet users” (</a:t>
            </a:r>
            <a:r>
              <a:rPr lang="en-US" dirty="0" err="1"/>
              <a:t>Helsper</a:t>
            </a:r>
            <a:r>
              <a:rPr lang="en-US" dirty="0"/>
              <a:t>, 2011: 14</a:t>
            </a:r>
            <a:r>
              <a:rPr lang="en-US" dirty="0" smtClean="0"/>
              <a:t>). </a:t>
            </a:r>
            <a:endParaRPr lang="en-US" dirty="0"/>
          </a:p>
        </p:txBody>
      </p:sp>
      <p:pic>
        <p:nvPicPr>
          <p:cNvPr id="4" name="Picture 3"/>
          <p:cNvPicPr>
            <a:picLocks noChangeAspect="1"/>
          </p:cNvPicPr>
          <p:nvPr/>
        </p:nvPicPr>
        <p:blipFill>
          <a:blip r:embed="rId3"/>
          <a:stretch>
            <a:fillRect/>
          </a:stretch>
        </p:blipFill>
        <p:spPr>
          <a:xfrm>
            <a:off x="5919606" y="2836333"/>
            <a:ext cx="2317049" cy="2603426"/>
          </a:xfrm>
          <a:prstGeom prst="rect">
            <a:avLst/>
          </a:prstGeom>
        </p:spPr>
      </p:pic>
    </p:spTree>
    <p:extLst>
      <p:ext uri="{BB962C8B-B14F-4D97-AF65-F5344CB8AC3E}">
        <p14:creationId xmlns:p14="http://schemas.microsoft.com/office/powerpoint/2010/main" val="3531164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1483</TotalTime>
  <Words>2540</Words>
  <Application>Microsoft Macintosh PowerPoint</Application>
  <PresentationFormat>On-screen Show (4:3)</PresentationFormat>
  <Paragraphs>201</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Austin</vt:lpstr>
      <vt:lpstr>Long Division</vt:lpstr>
      <vt:lpstr>Overview</vt:lpstr>
      <vt:lpstr>Digital Divide vs. Inequality</vt:lpstr>
      <vt:lpstr>Digital Divide vs. Inequality</vt:lpstr>
      <vt:lpstr>Digital Divide vs. Inequality</vt:lpstr>
      <vt:lpstr>Digital Inequality</vt:lpstr>
      <vt:lpstr>“Traditional” Factors</vt:lpstr>
      <vt:lpstr>Consequences</vt:lpstr>
      <vt:lpstr>Consequences</vt:lpstr>
      <vt:lpstr>Consequences</vt:lpstr>
      <vt:lpstr>Additional Factors</vt:lpstr>
      <vt:lpstr>Recent Studies</vt:lpstr>
      <vt:lpstr>Recent Studies</vt:lpstr>
      <vt:lpstr>Recent Studies</vt:lpstr>
      <vt:lpstr>Interlude: Forgotten Populations</vt:lpstr>
      <vt:lpstr>Ongoing Studies</vt:lpstr>
      <vt:lpstr>Policies</vt:lpstr>
      <vt:lpstr>Policies</vt:lpstr>
      <vt:lpstr>The US, MI, Detroit Context</vt:lpstr>
      <vt:lpstr>PowerPoint Presentation</vt:lpstr>
      <vt:lpstr>The US, MI, Detroit Context</vt:lpstr>
      <vt:lpstr>PowerPoint Presentation</vt:lpstr>
      <vt:lpstr>PowerPoint Presentation</vt:lpstr>
      <vt:lpstr>PowerPoint Presentation</vt:lpstr>
      <vt:lpstr>The US, MI, Detroit Context</vt:lpstr>
      <vt:lpstr>Possible Future Research</vt:lpstr>
      <vt:lpstr>Possible Future Research</vt:lpstr>
      <vt:lpstr>Thank you!</vt:lpstr>
      <vt:lpstr>Sources</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Division</dc:title>
  <dc:creator>Bianca Reisdorf</dc:creator>
  <cp:lastModifiedBy>Bianca Reisdorf</cp:lastModifiedBy>
  <cp:revision>72</cp:revision>
  <dcterms:created xsi:type="dcterms:W3CDTF">2015-06-26T13:46:56Z</dcterms:created>
  <dcterms:modified xsi:type="dcterms:W3CDTF">2015-06-29T12:40:32Z</dcterms:modified>
</cp:coreProperties>
</file>